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Lst>
  <p:sldSz cx="18288000" cy="10287000"/>
  <p:notesSz cx="6858000" cy="9144000"/>
  <p:embeddedFontLst>
    <p:embeddedFont>
      <p:font typeface="Montserrat Bold" charset="1" panose="00000800000000000000"/>
      <p:regular r:id="rId104"/>
    </p:embeddedFont>
    <p:embeddedFont>
      <p:font typeface="Montserrat" charset="1" panose="00000500000000000000"/>
      <p:regular r:id="rId105"/>
    </p:embeddedFont>
    <p:embeddedFont>
      <p:font typeface="DM Sans Bold" charset="1" panose="00000000000000000000"/>
      <p:regular r:id="rId106"/>
    </p:embeddedFont>
    <p:embeddedFont>
      <p:font typeface="Clear Sans" charset="1" panose="020B0503030202020304"/>
      <p:regular r:id="rId107"/>
    </p:embeddedFont>
    <p:embeddedFont>
      <p:font typeface="Clear Sans Medium" charset="1" panose="020B0603030202020304"/>
      <p:regular r:id="rId108"/>
    </p:embeddedFont>
    <p:embeddedFont>
      <p:font typeface="Cooper Hewitt Heavy" charset="1" panose="00000000000000000000"/>
      <p:regular r:id="rId109"/>
    </p:embeddedFont>
    <p:embeddedFont>
      <p:font typeface="Cooper Hewitt" charset="1" panose="00000000000000000000"/>
      <p:regular r:id="rId110"/>
    </p:embeddedFont>
    <p:embeddedFont>
      <p:font typeface="DM Sans" charset="1" panose="00000000000000000000"/>
      <p:regular r:id="rId111"/>
    </p:embeddedFont>
    <p:embeddedFont>
      <p:font typeface="Montserrat Ultra-Bold Italics" charset="1" panose="00000900000000000000"/>
      <p:regular r:id="rId112"/>
    </p:embeddedFont>
    <p:embeddedFont>
      <p:font typeface="Montserrat Medium" charset="1" panose="00000600000000000000"/>
      <p:regular r:id="rId113"/>
    </p:embeddedFont>
    <p:embeddedFont>
      <p:font typeface="Montserrat Medium Italics" charset="1" panose="00000600000000000000"/>
      <p:regular r:id="rId114"/>
    </p:embeddedFont>
    <p:embeddedFont>
      <p:font typeface="Montserrat Bold Italics" charset="1" panose="00000800000000000000"/>
      <p:regular r:id="rId115"/>
    </p:embeddedFont>
    <p:embeddedFont>
      <p:font typeface="Arcade Gamer" charset="1" panose="00000000000000000000"/>
      <p:regular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fonts/font107.fntdata" Type="http://schemas.openxmlformats.org/officeDocument/2006/relationships/font"/><Relationship Id="rId108" Target="fonts/font108.fntdata" Type="http://schemas.openxmlformats.org/officeDocument/2006/relationships/font"/><Relationship Id="rId109" Target="fonts/font109.fntdata" Type="http://schemas.openxmlformats.org/officeDocument/2006/relationships/font"/><Relationship Id="rId11" Target="slides/slide6.xml" Type="http://schemas.openxmlformats.org/officeDocument/2006/relationships/slide"/><Relationship Id="rId110" Target="fonts/font110.fntdata" Type="http://schemas.openxmlformats.org/officeDocument/2006/relationships/font"/><Relationship Id="rId111" Target="fonts/font111.fntdata" Type="http://schemas.openxmlformats.org/officeDocument/2006/relationships/font"/><Relationship Id="rId112" Target="fonts/font112.fntdata" Type="http://schemas.openxmlformats.org/officeDocument/2006/relationships/font"/><Relationship Id="rId113" Target="fonts/font113.fntdata" Type="http://schemas.openxmlformats.org/officeDocument/2006/relationships/font"/><Relationship Id="rId114" Target="fonts/font114.fntdata" Type="http://schemas.openxmlformats.org/officeDocument/2006/relationships/font"/><Relationship Id="rId115" Target="fonts/font115.fntdata" Type="http://schemas.openxmlformats.org/officeDocument/2006/relationships/font"/><Relationship Id="rId116" Target="fonts/font116.fntdata" Type="http://schemas.openxmlformats.org/officeDocument/2006/relationships/font"/><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1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2.png" Type="http://schemas.openxmlformats.org/officeDocument/2006/relationships/image"/><Relationship Id="rId5" Target="../media/image2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4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4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4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45.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4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svg" Type="http://schemas.openxmlformats.org/officeDocument/2006/relationships/image"/><Relationship Id="rId4" Target="../media/image51.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17.png" Type="http://schemas.openxmlformats.org/officeDocument/2006/relationships/image"/><Relationship Id="rId5" Target="../media/image54.svg" Type="http://schemas.openxmlformats.org/officeDocument/2006/relationships/image"/><Relationship Id="rId6" Target="../media/image3.png" Type="http://schemas.openxmlformats.org/officeDocument/2006/relationships/image"/><Relationship Id="rId7" Target="../media/image55.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56.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3.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jpe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61.jpe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61.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61.jpe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6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s://www.planalto.gov.br/ccivil_03/constituicao/Constituicao.htm#art145%C2%A73" TargetMode="External" Type="http://schemas.openxmlformats.org/officeDocument/2006/relationships/hyperlink"/><Relationship Id="rId4" Target="https://www.planalto.gov.br/ccivil_03/constituicao/Constituicao.htm#art145%C2%A74"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4.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 Id="rId5" Target="../media/image65.jpe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72.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19.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jpeg" Type="http://schemas.openxmlformats.org/officeDocument/2006/relationships/image"/><Relationship Id="rId3" Target="../media/image7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45277" y="2175527"/>
            <a:ext cx="14490150" cy="4591050"/>
          </a:xfrm>
          <a:prstGeom prst="rect">
            <a:avLst/>
          </a:prstGeom>
        </p:spPr>
        <p:txBody>
          <a:bodyPr anchor="t" rtlCol="false" tIns="0" lIns="0" bIns="0" rIns="0">
            <a:spAutoFit/>
          </a:bodyPr>
          <a:lstStyle/>
          <a:p>
            <a:pPr algn="l">
              <a:lnSpc>
                <a:spcPts val="9360"/>
              </a:lnSpc>
            </a:pPr>
            <a:r>
              <a:rPr lang="en-US" sz="7800" b="true">
                <a:solidFill>
                  <a:srgbClr val="FFFEFE"/>
                </a:solidFill>
                <a:latin typeface="Montserrat Bold"/>
                <a:ea typeface="Montserrat Bold"/>
                <a:cs typeface="Montserrat Bold"/>
                <a:sym typeface="Montserrat Bold"/>
              </a:rPr>
              <a:t>REFORMA TRIBUTÁRIA</a:t>
            </a:r>
          </a:p>
          <a:p>
            <a:pPr algn="l">
              <a:lnSpc>
                <a:spcPts val="9360"/>
              </a:lnSpc>
            </a:pPr>
          </a:p>
          <a:p>
            <a:pPr algn="l">
              <a:lnSpc>
                <a:spcPts val="5880"/>
              </a:lnSpc>
            </a:pPr>
            <a:r>
              <a:rPr lang="en-US" sz="4900">
                <a:solidFill>
                  <a:srgbClr val="FFFEFE"/>
                </a:solidFill>
                <a:latin typeface="Montserrat"/>
                <a:ea typeface="Montserrat"/>
                <a:cs typeface="Montserrat"/>
                <a:sym typeface="Montserrat"/>
              </a:rPr>
              <a:t>Regimes Diferenciados, Específicos e Favorecidos</a:t>
            </a:r>
          </a:p>
          <a:p>
            <a:pPr algn="l">
              <a:lnSpc>
                <a:spcPts val="5880"/>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8531790" y="-4260371"/>
            <a:ext cx="10083356" cy="10083356"/>
          </a:xfrm>
          <a:custGeom>
            <a:avLst/>
            <a:gdLst/>
            <a:ahLst/>
            <a:cxnLst/>
            <a:rect r="r" b="b" t="t" l="l"/>
            <a:pathLst>
              <a:path h="10083356" w="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0426919"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0800000">
            <a:off x="6976846"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5" id="5"/>
          <p:cNvSpPr/>
          <p:nvPr/>
        </p:nvSpPr>
        <p:spPr>
          <a:xfrm flipH="false" flipV="false" rot="-10800000">
            <a:off x="3531233"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81160"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grpSp>
        <p:nvGrpSpPr>
          <p:cNvPr name="Group 7" id="7"/>
          <p:cNvGrpSpPr/>
          <p:nvPr/>
        </p:nvGrpSpPr>
        <p:grpSpPr>
          <a:xfrm rot="6150721">
            <a:off x="8732349" y="4846244"/>
            <a:ext cx="13544802" cy="1127911"/>
            <a:chOff x="0" y="0"/>
            <a:chExt cx="18059736" cy="1503881"/>
          </a:xfrm>
        </p:grpSpPr>
        <p:sp>
          <p:nvSpPr>
            <p:cNvPr name="Freeform 8" id="8"/>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grpSp>
        <p:nvGrpSpPr>
          <p:cNvPr name="Group 9" id="9"/>
          <p:cNvGrpSpPr/>
          <p:nvPr/>
        </p:nvGrpSpPr>
        <p:grpSpPr>
          <a:xfrm rot="-4615544">
            <a:off x="10510810" y="5041623"/>
            <a:ext cx="13544802" cy="1127911"/>
            <a:chOff x="0" y="0"/>
            <a:chExt cx="18059736" cy="1503881"/>
          </a:xfrm>
        </p:grpSpPr>
        <p:sp>
          <p:nvSpPr>
            <p:cNvPr name="Freeform 10" id="10"/>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sp>
        <p:nvSpPr>
          <p:cNvPr name="Freeform 11" id="11"/>
          <p:cNvSpPr/>
          <p:nvPr/>
        </p:nvSpPr>
        <p:spPr>
          <a:xfrm flipH="false" flipV="false" rot="-10800000">
            <a:off x="26312155"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10800000">
            <a:off x="22862082"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13" id="13"/>
          <p:cNvSpPr/>
          <p:nvPr/>
        </p:nvSpPr>
        <p:spPr>
          <a:xfrm flipH="false" flipV="false" rot="-10800000">
            <a:off x="19416469"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10800000">
            <a:off x="15966396"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TextBox 15" id="15"/>
          <p:cNvSpPr txBox="true"/>
          <p:nvPr/>
        </p:nvSpPr>
        <p:spPr>
          <a:xfrm rot="0">
            <a:off x="2416868" y="771782"/>
            <a:ext cx="11576794" cy="9172575"/>
          </a:xfrm>
          <a:prstGeom prst="rect">
            <a:avLst/>
          </a:prstGeom>
        </p:spPr>
        <p:txBody>
          <a:bodyPr anchor="t" rtlCol="false" tIns="0" lIns="0" bIns="0" rIns="0">
            <a:spAutoFit/>
          </a:bodyPr>
          <a:lstStyle/>
          <a:p>
            <a:pPr algn="l">
              <a:lnSpc>
                <a:spcPts val="2822"/>
              </a:lnSpc>
            </a:pPr>
          </a:p>
          <a:p>
            <a:pPr algn="l">
              <a:lnSpc>
                <a:spcPts val="2822"/>
              </a:lnSpc>
            </a:pPr>
          </a:p>
          <a:p>
            <a:pPr algn="l">
              <a:lnSpc>
                <a:spcPts val="2822"/>
              </a:lnSpc>
            </a:pPr>
            <a:r>
              <a:rPr lang="en-US" sz="2351" spc="117" b="true">
                <a:solidFill>
                  <a:srgbClr val="02051A"/>
                </a:solidFill>
                <a:latin typeface="Montserrat Bold"/>
                <a:ea typeface="Montserrat Bold"/>
                <a:cs typeface="Montserrat Bold"/>
                <a:sym typeface="Montserrat Bold"/>
              </a:rPr>
              <a:t>Regimes Especiais, Diferenciados e Exceções: A Regra é Exceção?</a:t>
            </a:r>
          </a:p>
          <a:p>
            <a:pPr algn="l">
              <a:lnSpc>
                <a:spcPts val="2822"/>
              </a:lnSpc>
            </a:pPr>
          </a:p>
          <a:p>
            <a:pPr algn="l">
              <a:lnSpc>
                <a:spcPts val="2822"/>
              </a:lnSpc>
            </a:pPr>
            <a:r>
              <a:rPr lang="en-US" sz="2351" spc="117">
                <a:solidFill>
                  <a:srgbClr val="02051A"/>
                </a:solidFill>
                <a:latin typeface="Montserrat"/>
                <a:ea typeface="Montserrat"/>
                <a:cs typeface="Montserrat"/>
                <a:sym typeface="Montserrat"/>
              </a:rPr>
              <a:t>A proposta da Reforma Tributária buscava simplificar e uniformizar a tributação sobre o consumo.</a:t>
            </a:r>
          </a:p>
          <a:p>
            <a:pPr algn="l">
              <a:lnSpc>
                <a:spcPts val="2822"/>
              </a:lnSpc>
            </a:pPr>
            <a:r>
              <a:rPr lang="en-US" sz="2351" spc="117">
                <a:solidFill>
                  <a:srgbClr val="02051A"/>
                </a:solidFill>
                <a:latin typeface="Montserrat"/>
                <a:ea typeface="Montserrat"/>
                <a:cs typeface="Montserrat"/>
                <a:sym typeface="Montserrat"/>
              </a:rPr>
              <a:t> Contudo, </a:t>
            </a:r>
            <a:r>
              <a:rPr lang="en-US" sz="2351" spc="117" b="true">
                <a:solidFill>
                  <a:srgbClr val="02051A"/>
                </a:solidFill>
                <a:latin typeface="Montserrat Bold"/>
                <a:ea typeface="Montserrat Bold"/>
                <a:cs typeface="Montserrat Bold"/>
                <a:sym typeface="Montserrat Bold"/>
              </a:rPr>
              <a:t>a quantidade de exceções</a:t>
            </a:r>
            <a:r>
              <a:rPr lang="en-US" sz="2351" spc="117">
                <a:solidFill>
                  <a:srgbClr val="02051A"/>
                </a:solidFill>
                <a:latin typeface="Montserrat"/>
                <a:ea typeface="Montserrat"/>
                <a:cs typeface="Montserrat"/>
                <a:sym typeface="Montserrat"/>
              </a:rPr>
              <a:t> introduzidas ou mantidas revela um cenário complexo:</a:t>
            </a:r>
          </a:p>
          <a:p>
            <a:pPr algn="l" marL="507737" indent="-253868" lvl="1">
              <a:lnSpc>
                <a:spcPts val="2822"/>
              </a:lnSpc>
              <a:buFont typeface="Arial"/>
              <a:buChar char="•"/>
            </a:pPr>
            <a:r>
              <a:rPr lang="en-US" b="true" sz="2351" spc="117">
                <a:solidFill>
                  <a:srgbClr val="02051A"/>
                </a:solidFill>
                <a:latin typeface="Montserrat Bold"/>
                <a:ea typeface="Montserrat Bold"/>
                <a:cs typeface="Montserrat Bold"/>
                <a:sym typeface="Montserrat Bold"/>
              </a:rPr>
              <a:t>Mais de 20 setores com regimes próprios (específicos)</a:t>
            </a:r>
          </a:p>
          <a:p>
            <a:pPr algn="l" marL="507737" indent="-253868" lvl="1">
              <a:lnSpc>
                <a:spcPts val="2822"/>
              </a:lnSpc>
              <a:buFont typeface="Arial"/>
              <a:buChar char="•"/>
            </a:pPr>
            <a:r>
              <a:rPr lang="en-US" sz="2351" spc="117">
                <a:solidFill>
                  <a:srgbClr val="02051A"/>
                </a:solidFill>
                <a:latin typeface="Montserrat"/>
                <a:ea typeface="Montserrat"/>
                <a:cs typeface="Montserrat"/>
                <a:sym typeface="Montserrat"/>
              </a:rPr>
              <a:t> Ex: combustíveis, saúde, cooperativas, serviços financeiros, bares, imóveis...</a:t>
            </a:r>
          </a:p>
          <a:p>
            <a:pPr algn="l" marL="507737" indent="-253868" lvl="1">
              <a:lnSpc>
                <a:spcPts val="2822"/>
              </a:lnSpc>
              <a:buFont typeface="Arial"/>
              <a:buChar char="•"/>
            </a:pPr>
            <a:r>
              <a:rPr lang="en-US" b="true" sz="2351" spc="117">
                <a:solidFill>
                  <a:srgbClr val="02051A"/>
                </a:solidFill>
                <a:latin typeface="Montserrat Bold"/>
                <a:ea typeface="Montserrat Bold"/>
                <a:cs typeface="Montserrat Bold"/>
                <a:sym typeface="Montserrat Bold"/>
              </a:rPr>
              <a:t>Alíquotas reduzidas em 30% ou 60% para dezenas de atividades e produtos</a:t>
            </a:r>
          </a:p>
          <a:p>
            <a:pPr algn="l">
              <a:lnSpc>
                <a:spcPts val="2822"/>
              </a:lnSpc>
            </a:pPr>
            <a:r>
              <a:rPr lang="en-US" sz="2351" spc="117">
                <a:solidFill>
                  <a:srgbClr val="02051A"/>
                </a:solidFill>
                <a:latin typeface="Montserrat"/>
                <a:ea typeface="Montserrat"/>
                <a:cs typeface="Montserrat"/>
                <a:sym typeface="Montserrat"/>
              </a:rPr>
              <a:t>Ex: educação, saúde, cultura, agropecuária, segurança, jornalismo, eventos...</a:t>
            </a:r>
          </a:p>
          <a:p>
            <a:pPr algn="l" marL="507737" indent="-253868" lvl="1">
              <a:lnSpc>
                <a:spcPts val="2822"/>
              </a:lnSpc>
              <a:buFont typeface="Arial"/>
              <a:buChar char="•"/>
            </a:pPr>
            <a:r>
              <a:rPr lang="en-US" b="true" sz="2351" spc="117">
                <a:solidFill>
                  <a:srgbClr val="02051A"/>
                </a:solidFill>
                <a:latin typeface="Montserrat Bold"/>
                <a:ea typeface="Montserrat Bold"/>
                <a:cs typeface="Montserrat Bold"/>
                <a:sym typeface="Montserrat Bold"/>
              </a:rPr>
              <a:t>Mais de 400 itens com alíquota zero</a:t>
            </a:r>
          </a:p>
          <a:p>
            <a:pPr algn="l">
              <a:lnSpc>
                <a:spcPts val="2822"/>
              </a:lnSpc>
            </a:pPr>
            <a:r>
              <a:rPr lang="en-US" sz="2351" spc="117">
                <a:solidFill>
                  <a:srgbClr val="02051A"/>
                </a:solidFill>
                <a:latin typeface="Montserrat"/>
                <a:ea typeface="Montserrat"/>
                <a:cs typeface="Montserrat"/>
                <a:sym typeface="Montserrat"/>
              </a:rPr>
              <a:t>Ex: medicamentos, dispositivos médicos, saúde menstrual, automóveis PcD/TEA...</a:t>
            </a:r>
          </a:p>
          <a:p>
            <a:pPr algn="l" marL="507737" indent="-253868" lvl="1">
              <a:lnSpc>
                <a:spcPts val="2822"/>
              </a:lnSpc>
              <a:buFont typeface="Arial"/>
              <a:buChar char="•"/>
            </a:pPr>
            <a:r>
              <a:rPr lang="en-US" b="true" sz="2351" spc="117">
                <a:solidFill>
                  <a:srgbClr val="02051A"/>
                </a:solidFill>
                <a:latin typeface="Montserrat Bold"/>
                <a:ea typeface="Montserrat Bold"/>
                <a:cs typeface="Montserrat Bold"/>
                <a:sym typeface="Montserrat Bold"/>
              </a:rPr>
              <a:t>Isenções, créditos presumidos e regimes exclusivos para categorias específicas.</a:t>
            </a:r>
          </a:p>
          <a:p>
            <a:pPr algn="l">
              <a:lnSpc>
                <a:spcPts val="2822"/>
              </a:lnSpc>
            </a:pPr>
          </a:p>
          <a:p>
            <a:pPr algn="l">
              <a:lnSpc>
                <a:spcPts val="2822"/>
              </a:lnSpc>
            </a:pPr>
            <a:r>
              <a:rPr lang="en-US" sz="2351" spc="117">
                <a:solidFill>
                  <a:srgbClr val="02051A"/>
                </a:solidFill>
                <a:latin typeface="Montserrat"/>
                <a:ea typeface="Montserrat"/>
                <a:cs typeface="Montserrat"/>
                <a:sym typeface="Montserrat"/>
              </a:rPr>
              <a:t>🔎 A uniformização tributária foi altamente fragmentada por</a:t>
            </a:r>
            <a:r>
              <a:rPr lang="en-US" sz="2351" spc="117" b="true">
                <a:solidFill>
                  <a:srgbClr val="02051A"/>
                </a:solidFill>
                <a:latin typeface="Montserrat Bold"/>
                <a:ea typeface="Montserrat Bold"/>
                <a:cs typeface="Montserrat Bold"/>
                <a:sym typeface="Montserrat Bold"/>
              </a:rPr>
              <a:t> pressões setoriais.</a:t>
            </a:r>
          </a:p>
          <a:p>
            <a:pPr algn="l">
              <a:lnSpc>
                <a:spcPts val="2822"/>
              </a:lnSpc>
            </a:pPr>
            <a:r>
              <a:rPr lang="en-US" sz="2351" spc="117">
                <a:solidFill>
                  <a:srgbClr val="02051A"/>
                </a:solidFill>
                <a:latin typeface="Montserrat"/>
                <a:ea typeface="Montserrat"/>
                <a:cs typeface="Montserrat"/>
                <a:sym typeface="Montserrat"/>
              </a:rPr>
              <a:t> </a:t>
            </a:r>
          </a:p>
          <a:p>
            <a:pPr algn="l">
              <a:lnSpc>
                <a:spcPts val="2822"/>
              </a:lnSpc>
            </a:pPr>
          </a:p>
          <a:p>
            <a:pPr algn="l">
              <a:lnSpc>
                <a:spcPts val="2822"/>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26312155"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22862082"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13101" r="0" b="-13101"/>
            </a:stretch>
          </a:blipFill>
        </p:spPr>
      </p:sp>
      <p:sp>
        <p:nvSpPr>
          <p:cNvPr name="Freeform 4" id="4"/>
          <p:cNvSpPr/>
          <p:nvPr/>
        </p:nvSpPr>
        <p:spPr>
          <a:xfrm flipH="false" flipV="false" rot="-10800000">
            <a:off x="19416469"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4"/>
            <a:stretch>
              <a:fillRect l="0" t="0" r="0" b="0"/>
            </a:stretch>
          </a:blipFill>
        </p:spPr>
      </p:sp>
      <p:sp>
        <p:nvSpPr>
          <p:cNvPr name="Freeform 6" id="6"/>
          <p:cNvSpPr/>
          <p:nvPr/>
        </p:nvSpPr>
        <p:spPr>
          <a:xfrm flipH="false" flipV="false" rot="0">
            <a:off x="3775665" y="528240"/>
            <a:ext cx="9897515" cy="6573600"/>
          </a:xfrm>
          <a:custGeom>
            <a:avLst/>
            <a:gdLst/>
            <a:ahLst/>
            <a:cxnLst/>
            <a:rect r="r" b="b" t="t" l="l"/>
            <a:pathLst>
              <a:path h="6573600" w="9897515">
                <a:moveTo>
                  <a:pt x="0" y="0"/>
                </a:moveTo>
                <a:lnTo>
                  <a:pt x="9897516" y="0"/>
                </a:lnTo>
                <a:lnTo>
                  <a:pt x="9897516" y="6573600"/>
                </a:lnTo>
                <a:lnTo>
                  <a:pt x="0" y="6573600"/>
                </a:lnTo>
                <a:lnTo>
                  <a:pt x="0" y="0"/>
                </a:lnTo>
                <a:close/>
              </a:path>
            </a:pathLst>
          </a:custGeom>
          <a:blipFill>
            <a:blip r:embed="rId5"/>
            <a:stretch>
              <a:fillRect l="0" t="0" r="0" b="0"/>
            </a:stretch>
          </a:blipFill>
        </p:spPr>
      </p:sp>
      <p:sp>
        <p:nvSpPr>
          <p:cNvPr name="TextBox 7" id="7"/>
          <p:cNvSpPr txBox="true"/>
          <p:nvPr/>
        </p:nvSpPr>
        <p:spPr>
          <a:xfrm rot="0">
            <a:off x="3625808" y="7153275"/>
            <a:ext cx="11576794" cy="4200525"/>
          </a:xfrm>
          <a:prstGeom prst="rect">
            <a:avLst/>
          </a:prstGeom>
        </p:spPr>
        <p:txBody>
          <a:bodyPr anchor="t" rtlCol="false" tIns="0" lIns="0" bIns="0" rIns="0">
            <a:spAutoFit/>
          </a:bodyPr>
          <a:lstStyle/>
          <a:p>
            <a:pPr algn="l">
              <a:lnSpc>
                <a:spcPts val="2822"/>
              </a:lnSpc>
            </a:pPr>
          </a:p>
          <a:p>
            <a:pPr algn="l">
              <a:lnSpc>
                <a:spcPts val="2822"/>
              </a:lnSpc>
            </a:pPr>
          </a:p>
          <a:p>
            <a:pPr algn="l">
              <a:lnSpc>
                <a:spcPts val="3662"/>
              </a:lnSpc>
            </a:pPr>
            <a:r>
              <a:rPr lang="en-US" sz="3051" spc="152">
                <a:solidFill>
                  <a:srgbClr val="02051A"/>
                </a:solidFill>
                <a:latin typeface="Montserrat"/>
                <a:ea typeface="Montserrat"/>
                <a:cs typeface="Montserrat"/>
                <a:sym typeface="Montserrat"/>
              </a:rPr>
              <a:t> ❗ </a:t>
            </a:r>
            <a:r>
              <a:rPr lang="en-US" sz="3051" spc="152" b="true">
                <a:solidFill>
                  <a:srgbClr val="02051A"/>
                </a:solidFill>
                <a:latin typeface="Montserrat Bold"/>
                <a:ea typeface="Montserrat Bold"/>
                <a:cs typeface="Montserrat Bold"/>
                <a:sym typeface="Montserrat Bold"/>
              </a:rPr>
              <a:t>O risco</a:t>
            </a:r>
            <a:r>
              <a:rPr lang="en-US" sz="3051" spc="152">
                <a:solidFill>
                  <a:srgbClr val="02051A"/>
                </a:solidFill>
                <a:latin typeface="Montserrat"/>
                <a:ea typeface="Montserrat"/>
                <a:cs typeface="Montserrat"/>
                <a:sym typeface="Montserrat"/>
              </a:rPr>
              <a:t>: manter a complexidade, a litigiosidade e as distorções de alocação econômica e por consequência a Alíquota.</a:t>
            </a:r>
          </a:p>
          <a:p>
            <a:pPr algn="l">
              <a:lnSpc>
                <a:spcPts val="2822"/>
              </a:lnSpc>
            </a:pPr>
          </a:p>
          <a:p>
            <a:pPr algn="l">
              <a:lnSpc>
                <a:spcPts val="2822"/>
              </a:lnSpc>
            </a:pPr>
          </a:p>
          <a:p>
            <a:pPr algn="l">
              <a:lnSpc>
                <a:spcPts val="2822"/>
              </a:lnSpc>
            </a:pPr>
          </a:p>
          <a:p>
            <a:pPr algn="l">
              <a:lnSpc>
                <a:spcPts val="2822"/>
              </a:lnSpc>
            </a:pPr>
          </a:p>
          <a:p>
            <a:pPr algn="l">
              <a:lnSpc>
                <a:spcPts val="2822"/>
              </a:lnSpc>
            </a:pPr>
          </a:p>
          <a:p>
            <a:pPr algn="l">
              <a:lnSpc>
                <a:spcPts val="2822"/>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6957615" y="1028700"/>
            <a:ext cx="603370" cy="603370"/>
            <a:chOff x="0" y="0"/>
            <a:chExt cx="804493" cy="804493"/>
          </a:xfrm>
        </p:grpSpPr>
        <p:grpSp>
          <p:nvGrpSpPr>
            <p:cNvPr name="Group 4" id="4"/>
            <p:cNvGrpSpPr/>
            <p:nvPr/>
          </p:nvGrpSpPr>
          <p:grpSpPr>
            <a:xfrm rot="0">
              <a:off x="0" y="0"/>
              <a:ext cx="804493" cy="130723"/>
              <a:chOff x="0" y="0"/>
              <a:chExt cx="1913890" cy="310990"/>
            </a:xfrm>
          </p:grpSpPr>
          <p:sp>
            <p:nvSpPr>
              <p:cNvPr name="Freeform 5" id="5"/>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nvGrpSpPr>
            <p:cNvPr name="Group 6" id="6"/>
            <p:cNvGrpSpPr/>
            <p:nvPr/>
          </p:nvGrpSpPr>
          <p:grpSpPr>
            <a:xfrm rot="0">
              <a:off x="0" y="336885"/>
              <a:ext cx="804493" cy="130723"/>
              <a:chOff x="0" y="0"/>
              <a:chExt cx="1913890" cy="310990"/>
            </a:xfrm>
          </p:grpSpPr>
          <p:sp>
            <p:nvSpPr>
              <p:cNvPr name="Freeform 7" id="7"/>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nvGrpSpPr>
            <p:cNvPr name="Group 8" id="8"/>
            <p:cNvGrpSpPr/>
            <p:nvPr/>
          </p:nvGrpSpPr>
          <p:grpSpPr>
            <a:xfrm rot="0">
              <a:off x="0" y="673770"/>
              <a:ext cx="804493" cy="130723"/>
              <a:chOff x="0" y="0"/>
              <a:chExt cx="1913890" cy="310990"/>
            </a:xfrm>
          </p:grpSpPr>
          <p:sp>
            <p:nvSpPr>
              <p:cNvPr name="Freeform 9" id="9"/>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grpSp>
        <p:nvGrpSpPr>
          <p:cNvPr name="Group 10" id="10"/>
          <p:cNvGrpSpPr/>
          <p:nvPr/>
        </p:nvGrpSpPr>
        <p:grpSpPr>
          <a:xfrm rot="0">
            <a:off x="3365301" y="2148840"/>
            <a:ext cx="11924792" cy="7109460"/>
            <a:chOff x="0" y="0"/>
            <a:chExt cx="15899722" cy="9479280"/>
          </a:xfrm>
        </p:grpSpPr>
        <p:sp>
          <p:nvSpPr>
            <p:cNvPr name="TextBox 11" id="11"/>
            <p:cNvSpPr txBox="true"/>
            <p:nvPr/>
          </p:nvSpPr>
          <p:spPr>
            <a:xfrm rot="0">
              <a:off x="0" y="-95250"/>
              <a:ext cx="15473052" cy="9574530"/>
            </a:xfrm>
            <a:prstGeom prst="rect">
              <a:avLst/>
            </a:prstGeom>
          </p:spPr>
          <p:txBody>
            <a:bodyPr anchor="t" rtlCol="false" tIns="0" lIns="0" bIns="0" rIns="0">
              <a:spAutoFit/>
            </a:bodyPr>
            <a:lstStyle/>
            <a:p>
              <a:pPr algn="l">
                <a:lnSpc>
                  <a:spcPts val="7139"/>
                </a:lnSpc>
              </a:pPr>
              <a:r>
                <a:rPr lang="en-US" sz="5099" spc="-50" b="true">
                  <a:solidFill>
                    <a:srgbClr val="02051A"/>
                  </a:solidFill>
                  <a:latin typeface="Clear Sans Medium"/>
                  <a:ea typeface="Clear Sans Medium"/>
                  <a:cs typeface="Clear Sans Medium"/>
                  <a:sym typeface="Clear Sans Medium"/>
                </a:rPr>
                <a:t>Relação entre Governo e Mercado</a:t>
              </a:r>
            </a:p>
            <a:p>
              <a:pPr algn="l">
                <a:lnSpc>
                  <a:spcPts val="7139"/>
                </a:lnSpc>
              </a:pPr>
            </a:p>
            <a:p>
              <a:pPr algn="l" marL="1101090" indent="-550545" lvl="1">
                <a:lnSpc>
                  <a:spcPts val="7139"/>
                </a:lnSpc>
                <a:buFont typeface="Arial"/>
                <a:buChar char="•"/>
              </a:pPr>
              <a:r>
                <a:rPr lang="en-US" b="true" sz="5099" spc="-50">
                  <a:solidFill>
                    <a:srgbClr val="02051A"/>
                  </a:solidFill>
                  <a:latin typeface="Clear Sans Medium"/>
                  <a:ea typeface="Clear Sans Medium"/>
                  <a:cs typeface="Clear Sans Medium"/>
                  <a:sym typeface="Clear Sans Medium"/>
                </a:rPr>
                <a:t>Mercado depende de leis e decisões políticas</a:t>
              </a:r>
            </a:p>
            <a:p>
              <a:pPr algn="l" marL="1101090" indent="-550545" lvl="1">
                <a:lnSpc>
                  <a:spcPts val="7139"/>
                </a:lnSpc>
                <a:buFont typeface="Arial"/>
                <a:buChar char="•"/>
              </a:pPr>
              <a:r>
                <a:rPr lang="en-US" b="true" sz="5099" spc="-50">
                  <a:solidFill>
                    <a:srgbClr val="02051A"/>
                  </a:solidFill>
                  <a:latin typeface="Clear Sans Medium"/>
                  <a:ea typeface="Clear Sans Medium"/>
                  <a:cs typeface="Clear Sans Medium"/>
                  <a:sym typeface="Clear Sans Medium"/>
                </a:rPr>
                <a:t>Governo depende de impostos</a:t>
              </a:r>
            </a:p>
            <a:p>
              <a:pPr algn="l" marL="1101090" indent="-550545" lvl="1">
                <a:lnSpc>
                  <a:spcPts val="7139"/>
                </a:lnSpc>
                <a:buFont typeface="Arial"/>
                <a:buChar char="•"/>
              </a:pPr>
              <a:r>
                <a:rPr lang="en-US" b="true" sz="5099" spc="-50">
                  <a:solidFill>
                    <a:srgbClr val="02051A"/>
                  </a:solidFill>
                  <a:latin typeface="Clear Sans Medium"/>
                  <a:ea typeface="Clear Sans Medium"/>
                  <a:cs typeface="Clear Sans Medium"/>
                  <a:sym typeface="Clear Sans Medium"/>
                </a:rPr>
                <a:t>Instituições econômicas modernas necessitam de um sistema jurídico</a:t>
              </a:r>
            </a:p>
            <a:p>
              <a:pPr algn="l">
                <a:lnSpc>
                  <a:spcPts val="7139"/>
                </a:lnSpc>
                <a:spcBef>
                  <a:spcPct val="0"/>
                </a:spcBef>
              </a:pPr>
            </a:p>
          </p:txBody>
        </p:sp>
        <p:sp>
          <p:nvSpPr>
            <p:cNvPr name="TextBox 12" id="12"/>
            <p:cNvSpPr txBox="true"/>
            <p:nvPr/>
          </p:nvSpPr>
          <p:spPr>
            <a:xfrm rot="0">
              <a:off x="0" y="1263247"/>
              <a:ext cx="15899722" cy="545704"/>
            </a:xfrm>
            <a:prstGeom prst="rect">
              <a:avLst/>
            </a:prstGeom>
          </p:spPr>
          <p:txBody>
            <a:bodyPr anchor="t" rtlCol="false" tIns="0" lIns="0" bIns="0" rIns="0">
              <a:spAutoFit/>
            </a:bodyPr>
            <a:lstStyle/>
            <a:p>
              <a:pPr algn="l">
                <a:lnSpc>
                  <a:spcPts val="3672"/>
                </a:lnSpc>
              </a:pPr>
              <a:r>
                <a:rPr lang="en-US" sz="2295" spc="45">
                  <a:solidFill>
                    <a:srgbClr val="02051A"/>
                  </a:solidFill>
                  <a:latin typeface="Clear Sans"/>
                  <a:ea typeface="Clear Sans"/>
                  <a:cs typeface="Clear Sans"/>
                  <a:sym typeface="Clear Sans"/>
                </a:rPr>
                <a:t> </a:t>
              </a:r>
            </a:p>
          </p:txBody>
        </p:sp>
      </p:grpSp>
      <p:sp>
        <p:nvSpPr>
          <p:cNvPr name="TextBox 13" id="13"/>
          <p:cNvSpPr txBox="true"/>
          <p:nvPr/>
        </p:nvSpPr>
        <p:spPr>
          <a:xfrm rot="0">
            <a:off x="0" y="679609"/>
            <a:ext cx="15825861" cy="1596402"/>
          </a:xfrm>
          <a:prstGeom prst="rect">
            <a:avLst/>
          </a:prstGeom>
        </p:spPr>
        <p:txBody>
          <a:bodyPr anchor="t" rtlCol="false" tIns="0" lIns="0" bIns="0" rIns="0">
            <a:spAutoFit/>
          </a:bodyPr>
          <a:lstStyle/>
          <a:p>
            <a:pPr algn="ctr">
              <a:lnSpc>
                <a:spcPts val="6203"/>
              </a:lnSpc>
            </a:pPr>
            <a:r>
              <a:rPr lang="en-US" b="true" sz="5639" spc="-169">
                <a:solidFill>
                  <a:srgbClr val="02051A"/>
                </a:solidFill>
                <a:latin typeface="Montserrat Bold"/>
                <a:ea typeface="Montserrat Bold"/>
                <a:cs typeface="Montserrat Bold"/>
                <a:sym typeface="Montserrat Bold"/>
              </a:rPr>
              <a:t>O PESO DO SISTEMA TRIBUTÁRIO</a:t>
            </a:r>
          </a:p>
          <a:p>
            <a:pPr algn="ctr">
              <a:lnSpc>
                <a:spcPts val="6203"/>
              </a:lnSpc>
            </a:pP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FFFEFE"/>
        </a:solidFill>
      </p:bgPr>
    </p:bg>
    <p:spTree>
      <p:nvGrpSpPr>
        <p:cNvPr id="1" name=""/>
        <p:cNvGrpSpPr/>
        <p:nvPr/>
      </p:nvGrpSpPr>
      <p:grpSpPr>
        <a:xfrm>
          <a:off x="0" y="0"/>
          <a:ext cx="0" cy="0"/>
          <a:chOff x="0" y="0"/>
          <a:chExt cx="0" cy="0"/>
        </a:xfrm>
      </p:grpSpPr>
      <p:grpSp>
        <p:nvGrpSpPr>
          <p:cNvPr name="Group 2" id="2"/>
          <p:cNvGrpSpPr/>
          <p:nvPr/>
        </p:nvGrpSpPr>
        <p:grpSpPr>
          <a:xfrm rot="0">
            <a:off x="-3441992" y="-3217188"/>
            <a:ext cx="7704864" cy="16187412"/>
            <a:chOff x="0" y="0"/>
            <a:chExt cx="10273152" cy="21583216"/>
          </a:xfrm>
        </p:grpSpPr>
        <p:sp>
          <p:nvSpPr>
            <p:cNvPr name="AutoShape 3" id="3"/>
            <p:cNvSpPr/>
            <p:nvPr/>
          </p:nvSpPr>
          <p:spPr>
            <a:xfrm rot="-6233333">
              <a:off x="-2962516" y="10620281"/>
              <a:ext cx="15870831" cy="5257133"/>
            </a:xfrm>
            <a:prstGeom prst="rect">
              <a:avLst/>
            </a:prstGeom>
            <a:solidFill>
              <a:srgbClr val="02051A"/>
            </a:solidFill>
          </p:spPr>
        </p:sp>
        <p:sp>
          <p:nvSpPr>
            <p:cNvPr name="AutoShape 4" id="4"/>
            <p:cNvSpPr/>
            <p:nvPr/>
          </p:nvSpPr>
          <p:spPr>
            <a:xfrm rot="-4110353">
              <a:off x="-2754669" y="5813593"/>
              <a:ext cx="15782491" cy="4825983"/>
            </a:xfrm>
            <a:prstGeom prst="rect">
              <a:avLst/>
            </a:prstGeom>
            <a:solidFill>
              <a:srgbClr val="FCB683"/>
            </a:solidFill>
          </p:spPr>
        </p:sp>
      </p:grpSp>
      <p:grpSp>
        <p:nvGrpSpPr>
          <p:cNvPr name="Group 5" id="5"/>
          <p:cNvGrpSpPr/>
          <p:nvPr/>
        </p:nvGrpSpPr>
        <p:grpSpPr>
          <a:xfrm rot="0">
            <a:off x="2671967" y="638275"/>
            <a:ext cx="14587333" cy="9220224"/>
            <a:chOff x="0" y="0"/>
            <a:chExt cx="19449778" cy="12293631"/>
          </a:xfrm>
        </p:grpSpPr>
        <p:grpSp>
          <p:nvGrpSpPr>
            <p:cNvPr name="Group 6" id="6"/>
            <p:cNvGrpSpPr/>
            <p:nvPr/>
          </p:nvGrpSpPr>
          <p:grpSpPr>
            <a:xfrm rot="0">
              <a:off x="0" y="0"/>
              <a:ext cx="19449778" cy="12293631"/>
              <a:chOff x="0" y="0"/>
              <a:chExt cx="23243377" cy="14691454"/>
            </a:xfrm>
          </p:grpSpPr>
          <p:sp>
            <p:nvSpPr>
              <p:cNvPr name="Freeform 7" id="7"/>
              <p:cNvSpPr/>
              <p:nvPr/>
            </p:nvSpPr>
            <p:spPr>
              <a:xfrm flipH="false" flipV="false" rot="0">
                <a:off x="0" y="0"/>
                <a:ext cx="23243377" cy="14691454"/>
              </a:xfrm>
              <a:custGeom>
                <a:avLst/>
                <a:gdLst/>
                <a:ahLst/>
                <a:cxnLst/>
                <a:rect r="r" b="b" t="t" l="l"/>
                <a:pathLst>
                  <a:path h="14691454" w="23243377">
                    <a:moveTo>
                      <a:pt x="0" y="0"/>
                    </a:moveTo>
                    <a:lnTo>
                      <a:pt x="0" y="14691454"/>
                    </a:lnTo>
                    <a:lnTo>
                      <a:pt x="23243377" y="14691454"/>
                    </a:lnTo>
                    <a:lnTo>
                      <a:pt x="23243377" y="0"/>
                    </a:lnTo>
                    <a:lnTo>
                      <a:pt x="0" y="0"/>
                    </a:lnTo>
                    <a:close/>
                    <a:moveTo>
                      <a:pt x="23182418" y="14630493"/>
                    </a:moveTo>
                    <a:lnTo>
                      <a:pt x="59690" y="14630493"/>
                    </a:lnTo>
                    <a:lnTo>
                      <a:pt x="59690" y="59690"/>
                    </a:lnTo>
                    <a:lnTo>
                      <a:pt x="23182418" y="59690"/>
                    </a:lnTo>
                    <a:lnTo>
                      <a:pt x="23182418" y="14630493"/>
                    </a:lnTo>
                    <a:close/>
                  </a:path>
                </a:pathLst>
              </a:custGeom>
              <a:solidFill>
                <a:srgbClr val="02051A"/>
              </a:solidFill>
            </p:spPr>
          </p:sp>
        </p:grpSp>
        <p:sp>
          <p:nvSpPr>
            <p:cNvPr name="TextBox 8" id="8"/>
            <p:cNvSpPr txBox="true"/>
            <p:nvPr/>
          </p:nvSpPr>
          <p:spPr>
            <a:xfrm rot="0">
              <a:off x="1562028" y="688991"/>
              <a:ext cx="16884646" cy="10791825"/>
            </a:xfrm>
            <a:prstGeom prst="rect">
              <a:avLst/>
            </a:prstGeom>
          </p:spPr>
          <p:txBody>
            <a:bodyPr anchor="t" rtlCol="false" tIns="0" lIns="0" bIns="0" rIns="0">
              <a:spAutoFit/>
            </a:bodyPr>
            <a:lstStyle/>
            <a:p>
              <a:pPr algn="just">
                <a:lnSpc>
                  <a:spcPts val="5016"/>
                </a:lnSpc>
              </a:pPr>
              <a:r>
                <a:rPr lang="en-US" b="true" sz="4180" spc="-41">
                  <a:solidFill>
                    <a:srgbClr val="02051A"/>
                  </a:solidFill>
                  <a:latin typeface="Cooper Hewitt Heavy"/>
                  <a:ea typeface="Cooper Hewitt Heavy"/>
                  <a:cs typeface="Cooper Hewitt Heavy"/>
                  <a:sym typeface="Cooper Hewitt Heavy"/>
                </a:rPr>
                <a:t>“Não existe mercado sem governo e não existe o governo sem impostos; o tipo de mercado existente depende de leis e decisões políticas que o governo tem de fazer e tomar. Na ausência de um sistema jurídico sustentado pelos impostos, não haveria dinheiro, nem bancos, nem empresas, nem bolsa de valores, nem patentes, nem uma moderna economia de mercado - não haveria nenhuma das instituições que possibilitam a existência de quase todas as formas contemporâneas de renda e riqueza.”</a:t>
              </a:r>
            </a:p>
            <a:p>
              <a:pPr algn="just">
                <a:lnSpc>
                  <a:spcPts val="5016"/>
                </a:lnSpc>
              </a:pPr>
            </a:p>
            <a:p>
              <a:pPr algn="just">
                <a:lnSpc>
                  <a:spcPts val="2856"/>
                </a:lnSpc>
              </a:pPr>
              <a:r>
                <a:rPr lang="en-US" b="true" sz="2380" spc="-23">
                  <a:solidFill>
                    <a:srgbClr val="02051A"/>
                  </a:solidFill>
                  <a:latin typeface="Cooper Hewitt Heavy"/>
                  <a:ea typeface="Cooper Hewitt Heavy"/>
                  <a:cs typeface="Cooper Hewitt Heavy"/>
                  <a:sym typeface="Cooper Hewitt Heavy"/>
                </a:rPr>
                <a:t> MURPHY, Liam e NAGEL, Thomas. O mito da propriedade: impostos e justiça. Imprensa da Universidade de Oxford, 2002, p. 46.</a:t>
              </a:r>
            </a:p>
            <a:p>
              <a:pPr algn="just">
                <a:lnSpc>
                  <a:spcPts val="2856"/>
                </a:lnSpc>
              </a:pPr>
            </a:p>
          </p:txBody>
        </p:sp>
      </p:grpSp>
    </p:spTree>
  </p:cSld>
  <p:clrMapOvr>
    <a:masterClrMapping/>
  </p:clrMapOvr>
</p:sld>
</file>

<file path=ppt/slides/slide14.xml><?xml version="1.0" encoding="utf-8"?>
<p:sld xmlns:p="http://schemas.openxmlformats.org/presentationml/2006/main" xmlns:a="http://schemas.openxmlformats.org/drawingml/2006/main">
  <p:cSld>
    <p:bg>
      <p:bgPr>
        <a:solidFill>
          <a:srgbClr val="FFFEFE"/>
        </a:solidFill>
      </p:bgPr>
    </p:bg>
    <p:spTree>
      <p:nvGrpSpPr>
        <p:cNvPr id="1" name=""/>
        <p:cNvGrpSpPr/>
        <p:nvPr/>
      </p:nvGrpSpPr>
      <p:grpSpPr>
        <a:xfrm>
          <a:off x="0" y="0"/>
          <a:ext cx="0" cy="0"/>
          <a:chOff x="0" y="0"/>
          <a:chExt cx="0" cy="0"/>
        </a:xfrm>
      </p:grpSpPr>
      <p:grpSp>
        <p:nvGrpSpPr>
          <p:cNvPr name="Group 2" id="2"/>
          <p:cNvGrpSpPr/>
          <p:nvPr/>
        </p:nvGrpSpPr>
        <p:grpSpPr>
          <a:xfrm rot="0">
            <a:off x="-3441992" y="-3217188"/>
            <a:ext cx="7704864" cy="16187412"/>
            <a:chOff x="0" y="0"/>
            <a:chExt cx="10273152" cy="21583216"/>
          </a:xfrm>
        </p:grpSpPr>
        <p:sp>
          <p:nvSpPr>
            <p:cNvPr name="AutoShape 3" id="3"/>
            <p:cNvSpPr/>
            <p:nvPr/>
          </p:nvSpPr>
          <p:spPr>
            <a:xfrm rot="-6233333">
              <a:off x="-2962516" y="10620281"/>
              <a:ext cx="15870831" cy="5257133"/>
            </a:xfrm>
            <a:prstGeom prst="rect">
              <a:avLst/>
            </a:prstGeom>
            <a:solidFill>
              <a:srgbClr val="FF700A"/>
            </a:solidFill>
          </p:spPr>
        </p:sp>
        <p:sp>
          <p:nvSpPr>
            <p:cNvPr name="AutoShape 4" id="4"/>
            <p:cNvSpPr/>
            <p:nvPr/>
          </p:nvSpPr>
          <p:spPr>
            <a:xfrm rot="-4110353">
              <a:off x="-2754669" y="5813593"/>
              <a:ext cx="15782491" cy="4825983"/>
            </a:xfrm>
            <a:prstGeom prst="rect">
              <a:avLst/>
            </a:prstGeom>
            <a:solidFill>
              <a:srgbClr val="02051A"/>
            </a:solidFill>
          </p:spPr>
        </p:sp>
      </p:grpSp>
      <p:grpSp>
        <p:nvGrpSpPr>
          <p:cNvPr name="Group 5" id="5"/>
          <p:cNvGrpSpPr/>
          <p:nvPr/>
        </p:nvGrpSpPr>
        <p:grpSpPr>
          <a:xfrm rot="0">
            <a:off x="2989791" y="1295001"/>
            <a:ext cx="14457777" cy="6962272"/>
            <a:chOff x="0" y="0"/>
            <a:chExt cx="8356967" cy="4024372"/>
          </a:xfrm>
        </p:grpSpPr>
        <p:sp>
          <p:nvSpPr>
            <p:cNvPr name="Freeform 6" id="6"/>
            <p:cNvSpPr/>
            <p:nvPr/>
          </p:nvSpPr>
          <p:spPr>
            <a:xfrm flipH="false" flipV="false" rot="0">
              <a:off x="0" y="0"/>
              <a:ext cx="8356967" cy="4024372"/>
            </a:xfrm>
            <a:custGeom>
              <a:avLst/>
              <a:gdLst/>
              <a:ahLst/>
              <a:cxnLst/>
              <a:rect r="r" b="b" t="t" l="l"/>
              <a:pathLst>
                <a:path h="4024372" w="8356967">
                  <a:moveTo>
                    <a:pt x="0" y="0"/>
                  </a:moveTo>
                  <a:lnTo>
                    <a:pt x="0" y="4024372"/>
                  </a:lnTo>
                  <a:lnTo>
                    <a:pt x="8356967" y="4024372"/>
                  </a:lnTo>
                  <a:lnTo>
                    <a:pt x="8356967" y="0"/>
                  </a:lnTo>
                  <a:lnTo>
                    <a:pt x="0" y="0"/>
                  </a:lnTo>
                  <a:close/>
                  <a:moveTo>
                    <a:pt x="8296007" y="3963412"/>
                  </a:moveTo>
                  <a:lnTo>
                    <a:pt x="59690" y="3963412"/>
                  </a:lnTo>
                  <a:lnTo>
                    <a:pt x="59690" y="59690"/>
                  </a:lnTo>
                  <a:lnTo>
                    <a:pt x="8296007" y="59690"/>
                  </a:lnTo>
                  <a:lnTo>
                    <a:pt x="8296007" y="3963412"/>
                  </a:lnTo>
                  <a:close/>
                </a:path>
              </a:pathLst>
            </a:custGeom>
            <a:solidFill>
              <a:srgbClr val="FF700A"/>
            </a:solidFill>
          </p:spPr>
        </p:sp>
      </p:grpSp>
      <p:grpSp>
        <p:nvGrpSpPr>
          <p:cNvPr name="Group 7" id="7"/>
          <p:cNvGrpSpPr/>
          <p:nvPr/>
        </p:nvGrpSpPr>
        <p:grpSpPr>
          <a:xfrm rot="0">
            <a:off x="3528085" y="2073836"/>
            <a:ext cx="11679523" cy="5404600"/>
            <a:chOff x="0" y="0"/>
            <a:chExt cx="15572697" cy="7206134"/>
          </a:xfrm>
        </p:grpSpPr>
        <p:sp>
          <p:nvSpPr>
            <p:cNvPr name="TextBox 8" id="8"/>
            <p:cNvSpPr txBox="true"/>
            <p:nvPr/>
          </p:nvSpPr>
          <p:spPr>
            <a:xfrm rot="0">
              <a:off x="0" y="1083094"/>
              <a:ext cx="15572697" cy="6123040"/>
            </a:xfrm>
            <a:prstGeom prst="rect">
              <a:avLst/>
            </a:prstGeom>
          </p:spPr>
          <p:txBody>
            <a:bodyPr anchor="t" rtlCol="false" tIns="0" lIns="0" bIns="0" rIns="0">
              <a:spAutoFit/>
            </a:bodyPr>
            <a:lstStyle/>
            <a:p>
              <a:pPr algn="l" marL="654222" indent="-327111" lvl="1">
                <a:lnSpc>
                  <a:spcPts val="4545"/>
                </a:lnSpc>
                <a:buFont typeface="Arial"/>
                <a:buChar char="•"/>
              </a:pPr>
              <a:r>
                <a:rPr lang="en-US" sz="3030">
                  <a:solidFill>
                    <a:srgbClr val="02051A"/>
                  </a:solidFill>
                  <a:latin typeface="Cooper Hewitt"/>
                  <a:ea typeface="Cooper Hewitt"/>
                  <a:cs typeface="Cooper Hewitt"/>
                  <a:sym typeface="Cooper Hewitt"/>
                </a:rPr>
                <a:t>Estabilização do ambiente social</a:t>
              </a:r>
            </a:p>
            <a:p>
              <a:pPr algn="l" marL="654222" indent="-327111" lvl="1">
                <a:lnSpc>
                  <a:spcPts val="4545"/>
                </a:lnSpc>
                <a:buFont typeface="Arial"/>
                <a:buChar char="•"/>
              </a:pPr>
              <a:r>
                <a:rPr lang="en-US" sz="3030">
                  <a:solidFill>
                    <a:srgbClr val="02051A"/>
                  </a:solidFill>
                  <a:latin typeface="Cooper Hewitt"/>
                  <a:ea typeface="Cooper Hewitt"/>
                  <a:cs typeface="Cooper Hewitt"/>
                  <a:sym typeface="Cooper Hewitt"/>
                </a:rPr>
                <a:t>Promoção do desenvolvimento econômico</a:t>
              </a:r>
            </a:p>
            <a:p>
              <a:pPr algn="l" marL="654222" indent="-327111" lvl="1">
                <a:lnSpc>
                  <a:spcPts val="4545"/>
                </a:lnSpc>
                <a:buFont typeface="Arial"/>
                <a:buChar char="•"/>
              </a:pPr>
              <a:r>
                <a:rPr lang="en-US" sz="3030">
                  <a:solidFill>
                    <a:srgbClr val="02051A"/>
                  </a:solidFill>
                  <a:latin typeface="Cooper Hewitt"/>
                  <a:ea typeface="Cooper Hewitt"/>
                  <a:cs typeface="Cooper Hewitt"/>
                  <a:sym typeface="Cooper Hewitt"/>
                </a:rPr>
                <a:t>Princípios de neutralidade</a:t>
              </a:r>
            </a:p>
            <a:p>
              <a:pPr algn="l" marL="654222" indent="-327111" lvl="1">
                <a:lnSpc>
                  <a:spcPts val="4545"/>
                </a:lnSpc>
                <a:buFont typeface="Arial"/>
                <a:buChar char="•"/>
              </a:pPr>
              <a:r>
                <a:rPr lang="en-US" sz="3030">
                  <a:solidFill>
                    <a:srgbClr val="02051A"/>
                  </a:solidFill>
                  <a:latin typeface="Cooper Hewitt"/>
                  <a:ea typeface="Cooper Hewitt"/>
                  <a:cs typeface="Cooper Hewitt"/>
                  <a:sym typeface="Cooper Hewitt"/>
                </a:rPr>
                <a:t>Interferência mínima necessária</a:t>
              </a:r>
            </a:p>
            <a:p>
              <a:pPr algn="l" marL="654222" indent="-327111" lvl="1">
                <a:lnSpc>
                  <a:spcPts val="4545"/>
                </a:lnSpc>
                <a:buFont typeface="Arial"/>
                <a:buChar char="•"/>
              </a:pPr>
              <a:r>
                <a:rPr lang="en-US" sz="3030">
                  <a:solidFill>
                    <a:srgbClr val="02051A"/>
                  </a:solidFill>
                  <a:latin typeface="Cooper Hewitt"/>
                  <a:ea typeface="Cooper Hewitt"/>
                  <a:cs typeface="Cooper Hewitt"/>
                  <a:sym typeface="Cooper Hewitt"/>
                </a:rPr>
                <a:t>Facilitação e estímulo de atividades coletivas</a:t>
              </a:r>
            </a:p>
            <a:p>
              <a:pPr algn="l" marL="654222" indent="-327111" lvl="1">
                <a:lnSpc>
                  <a:spcPts val="4545"/>
                </a:lnSpc>
                <a:buFont typeface="Arial"/>
                <a:buChar char="•"/>
              </a:pPr>
              <a:r>
                <a:rPr lang="en-US" sz="3030">
                  <a:solidFill>
                    <a:srgbClr val="02051A"/>
                  </a:solidFill>
                  <a:latin typeface="Cooper Hewitt"/>
                  <a:ea typeface="Cooper Hewitt"/>
                  <a:cs typeface="Cooper Hewitt"/>
                  <a:sym typeface="Cooper Hewitt"/>
                </a:rPr>
                <a:t>Coibição de atividades prejudiciais</a:t>
              </a:r>
            </a:p>
            <a:p>
              <a:pPr algn="l">
                <a:lnSpc>
                  <a:spcPts val="4545"/>
                </a:lnSpc>
              </a:pPr>
            </a:p>
            <a:p>
              <a:pPr algn="l">
                <a:lnSpc>
                  <a:spcPts val="4545"/>
                </a:lnSpc>
              </a:pPr>
            </a:p>
          </p:txBody>
        </p:sp>
        <p:sp>
          <p:nvSpPr>
            <p:cNvPr name="TextBox 9" id="9"/>
            <p:cNvSpPr txBox="true"/>
            <p:nvPr/>
          </p:nvSpPr>
          <p:spPr>
            <a:xfrm rot="0">
              <a:off x="0" y="-152400"/>
              <a:ext cx="15572697" cy="960967"/>
            </a:xfrm>
            <a:prstGeom prst="rect">
              <a:avLst/>
            </a:prstGeom>
          </p:spPr>
          <p:txBody>
            <a:bodyPr anchor="t" rtlCol="false" tIns="0" lIns="0" bIns="0" rIns="0">
              <a:spAutoFit/>
            </a:bodyPr>
            <a:lstStyle/>
            <a:p>
              <a:pPr algn="l">
                <a:lnSpc>
                  <a:spcPts val="5199"/>
                </a:lnSpc>
              </a:pPr>
              <a:r>
                <a:rPr lang="en-US" sz="3999" spc="299">
                  <a:solidFill>
                    <a:srgbClr val="02051A"/>
                  </a:solidFill>
                  <a:latin typeface="Cooper Hewitt"/>
                  <a:ea typeface="Cooper Hewitt"/>
                  <a:cs typeface="Cooper Hewitt"/>
                  <a:sym typeface="Cooper Hewitt"/>
                </a:rPr>
                <a:t> PAPEL DO SISTEMA TRIBUTÁRIO</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922528" y="722045"/>
            <a:ext cx="11650085" cy="7453503"/>
          </a:xfrm>
          <a:prstGeom prst="rect">
            <a:avLst/>
          </a:prstGeom>
        </p:spPr>
        <p:txBody>
          <a:bodyPr anchor="t" rtlCol="false" tIns="0" lIns="0" bIns="0" rIns="0">
            <a:spAutoFit/>
          </a:bodyPr>
          <a:lstStyle/>
          <a:p>
            <a:pPr algn="just" marL="582930" indent="-291465" lvl="1">
              <a:lnSpc>
                <a:spcPts val="3726"/>
              </a:lnSpc>
              <a:buFont typeface="Arial"/>
              <a:buChar char="•"/>
            </a:pPr>
            <a:r>
              <a:rPr lang="en-US" b="true" sz="2700">
                <a:solidFill>
                  <a:srgbClr val="02051A"/>
                </a:solidFill>
                <a:latin typeface="Montserrat Bold"/>
                <a:ea typeface="Montserrat Bold"/>
                <a:cs typeface="Montserrat Bold"/>
                <a:sym typeface="Montserrat Bold"/>
              </a:rPr>
              <a:t>O PRINCÍPIO DA LEGALIDADE -  NÃO HAVERÁ TRIBUTO SEM LEI</a:t>
            </a:r>
          </a:p>
          <a:p>
            <a:pPr algn="just">
              <a:lnSpc>
                <a:spcPts val="3726"/>
              </a:lnSpc>
            </a:pPr>
            <a:r>
              <a:rPr lang="en-US" b="true" sz="2700">
                <a:solidFill>
                  <a:srgbClr val="02051A"/>
                </a:solidFill>
                <a:latin typeface="Montserrat Bold"/>
                <a:ea typeface="Montserrat Bold"/>
                <a:cs typeface="Montserrat Bold"/>
                <a:sym typeface="Montserrat Bold"/>
              </a:rPr>
              <a:t> </a:t>
            </a:r>
          </a:p>
          <a:p>
            <a:pPr algn="just" marL="582930" indent="-291465" lvl="1">
              <a:lnSpc>
                <a:spcPts val="3726"/>
              </a:lnSpc>
              <a:buFont typeface="Arial"/>
              <a:buChar char="•"/>
            </a:pPr>
            <a:r>
              <a:rPr lang="en-US" b="true" sz="2700">
                <a:solidFill>
                  <a:srgbClr val="02051A"/>
                </a:solidFill>
                <a:latin typeface="Montserrat Bold"/>
                <a:ea typeface="Montserrat Bold"/>
                <a:cs typeface="Montserrat Bold"/>
                <a:sym typeface="Montserrat Bold"/>
              </a:rPr>
              <a:t>NULLUM TRIBUTUM SINE PRAEVIA LEGE, OU NO TAXATION WITHOUT REPRESENTATION, </a:t>
            </a:r>
          </a:p>
          <a:p>
            <a:pPr algn="just">
              <a:lnSpc>
                <a:spcPts val="3726"/>
              </a:lnSpc>
            </a:pPr>
          </a:p>
          <a:p>
            <a:pPr algn="just" marL="582930" indent="-291465" lvl="1">
              <a:lnSpc>
                <a:spcPts val="3726"/>
              </a:lnSpc>
              <a:buFont typeface="Arial"/>
              <a:buChar char="•"/>
            </a:pPr>
            <a:r>
              <a:rPr lang="en-US" b="true" sz="2700">
                <a:solidFill>
                  <a:srgbClr val="02051A"/>
                </a:solidFill>
                <a:latin typeface="Montserrat Bold"/>
                <a:ea typeface="Montserrat Bold"/>
                <a:cs typeface="Montserrat Bold"/>
                <a:sym typeface="Montserrat Bold"/>
              </a:rPr>
              <a:t>REPRESENTAÇÃO DA VONTADE POPULAR É VIABILIZADA ATRAVÉS DOS POLÍTICOS ELEITOS COMO SEUS REPRESENTANTES.</a:t>
            </a:r>
            <a:r>
              <a:rPr lang="en-US" b="true" sz="2700">
                <a:solidFill>
                  <a:srgbClr val="02051A"/>
                </a:solidFill>
                <a:latin typeface="Montserrat Bold"/>
                <a:ea typeface="Montserrat Bold"/>
                <a:cs typeface="Montserrat Bold"/>
                <a:sym typeface="Montserrat Bold"/>
              </a:rPr>
              <a:t> </a:t>
            </a:r>
          </a:p>
          <a:p>
            <a:pPr algn="just">
              <a:lnSpc>
                <a:spcPts val="3726"/>
              </a:lnSpc>
            </a:pPr>
          </a:p>
          <a:p>
            <a:pPr algn="just" marL="582930" indent="-291465" lvl="1">
              <a:lnSpc>
                <a:spcPts val="3726"/>
              </a:lnSpc>
              <a:buFont typeface="Arial"/>
              <a:buChar char="•"/>
            </a:pPr>
            <a:r>
              <a:rPr lang="en-US" b="true" sz="2700">
                <a:solidFill>
                  <a:srgbClr val="02051A"/>
                </a:solidFill>
                <a:latin typeface="Montserrat Bold"/>
                <a:ea typeface="Montserrat Bold"/>
                <a:cs typeface="Montserrat Bold"/>
                <a:sym typeface="Montserrat Bold"/>
              </a:rPr>
              <a:t>BECKER, NA OBRA TEORIA GERAL DO DIREITO, “NA CONSTRUÇÃO JURÍDICA DE TODOS E DE CADA TRIBUTO, NUNCA MAIS ESTARÁ AUSENTE O FINALISMO EXTRAFISCAL, NEM SERÁ ESQUECIDO O FISCAL. AMBOS COEXISTIRÃO SEMPRE AGORA DE UM MODO CONSCIENTE E DESEJADO – NA CONSTRUÇÃO JURÍDICA DE CADA TRIBUTO;”</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8204"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3295526" y="773138"/>
            <a:ext cx="11696947" cy="6677025"/>
          </a:xfrm>
          <a:prstGeom prst="rect">
            <a:avLst/>
          </a:prstGeom>
        </p:spPr>
        <p:txBody>
          <a:bodyPr anchor="t" rtlCol="false" tIns="0" lIns="0" bIns="0" rIns="0">
            <a:spAutoFit/>
          </a:bodyPr>
          <a:lstStyle/>
          <a:p>
            <a:pPr algn="l">
              <a:lnSpc>
                <a:spcPts val="7555"/>
              </a:lnSpc>
            </a:pPr>
            <a:r>
              <a:rPr lang="en-US" sz="6296" b="true">
                <a:solidFill>
                  <a:srgbClr val="FFFEFE"/>
                </a:solidFill>
                <a:latin typeface="Montserrat Bold"/>
                <a:ea typeface="Montserrat Bold"/>
                <a:cs typeface="Montserrat Bold"/>
                <a:sym typeface="Montserrat Bold"/>
              </a:rPr>
              <a:t>SISTEMA TRIBUTÁRIO É...</a:t>
            </a:r>
          </a:p>
          <a:p>
            <a:pPr algn="l">
              <a:lnSpc>
                <a:spcPts val="7555"/>
              </a:lnSpc>
            </a:pPr>
          </a:p>
          <a:p>
            <a:pPr algn="l">
              <a:lnSpc>
                <a:spcPts val="7555"/>
              </a:lnSpc>
            </a:pPr>
            <a:r>
              <a:rPr lang="en-US" sz="6296" b="true">
                <a:solidFill>
                  <a:srgbClr val="F86B01"/>
                </a:solidFill>
                <a:latin typeface="Montserrat Bold"/>
                <a:ea typeface="Montserrat Bold"/>
                <a:cs typeface="Montserrat Bold"/>
                <a:sym typeface="Montserrat Bold"/>
              </a:rPr>
              <a:t>JURIDÍCO </a:t>
            </a:r>
          </a:p>
          <a:p>
            <a:pPr algn="l">
              <a:lnSpc>
                <a:spcPts val="7555"/>
              </a:lnSpc>
            </a:pPr>
            <a:r>
              <a:rPr lang="en-US" sz="6296" b="true">
                <a:solidFill>
                  <a:srgbClr val="F86B01"/>
                </a:solidFill>
                <a:latin typeface="Montserrat Bold"/>
                <a:ea typeface="Montserrat Bold"/>
                <a:cs typeface="Montserrat Bold"/>
                <a:sym typeface="Montserrat Bold"/>
              </a:rPr>
              <a:t>ECONÔMICO</a:t>
            </a:r>
          </a:p>
          <a:p>
            <a:pPr algn="l">
              <a:lnSpc>
                <a:spcPts val="7555"/>
              </a:lnSpc>
            </a:pPr>
            <a:r>
              <a:rPr lang="en-US" sz="6296" b="true">
                <a:solidFill>
                  <a:srgbClr val="F86B01"/>
                </a:solidFill>
                <a:latin typeface="Montserrat Bold"/>
                <a:ea typeface="Montserrat Bold"/>
                <a:cs typeface="Montserrat Bold"/>
                <a:sym typeface="Montserrat Bold"/>
              </a:rPr>
              <a:t>POLÍTICO</a:t>
            </a:r>
          </a:p>
          <a:p>
            <a:pPr algn="l">
              <a:lnSpc>
                <a:spcPts val="7555"/>
              </a:lnSpc>
            </a:pPr>
            <a:r>
              <a:rPr lang="en-US" sz="6296" b="true">
                <a:solidFill>
                  <a:srgbClr val="F86B01"/>
                </a:solidFill>
                <a:latin typeface="Montserrat Bold"/>
                <a:ea typeface="Montserrat Bold"/>
                <a:cs typeface="Montserrat Bold"/>
                <a:sym typeface="Montserrat Bold"/>
              </a:rPr>
              <a:t>CONTÁBIL </a:t>
            </a:r>
          </a:p>
          <a:p>
            <a:pPr algn="l">
              <a:lnSpc>
                <a:spcPts val="7555"/>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0396"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984425" y="1805953"/>
            <a:ext cx="4481985" cy="6429626"/>
          </a:xfrm>
          <a:custGeom>
            <a:avLst/>
            <a:gdLst/>
            <a:ahLst/>
            <a:cxnLst/>
            <a:rect r="r" b="b" t="t" l="l"/>
            <a:pathLst>
              <a:path h="6429626" w="4481985">
                <a:moveTo>
                  <a:pt x="0" y="0"/>
                </a:moveTo>
                <a:lnTo>
                  <a:pt x="4481985" y="0"/>
                </a:lnTo>
                <a:lnTo>
                  <a:pt x="4481985" y="6429626"/>
                </a:lnTo>
                <a:lnTo>
                  <a:pt x="0" y="6429626"/>
                </a:lnTo>
                <a:lnTo>
                  <a:pt x="0" y="0"/>
                </a:lnTo>
                <a:close/>
              </a:path>
            </a:pathLst>
          </a:custGeom>
          <a:blipFill>
            <a:blip r:embed="rId3"/>
            <a:stretch>
              <a:fillRect l="0" t="0" r="0" b="0"/>
            </a:stretch>
          </a:blipFill>
        </p:spPr>
      </p:sp>
      <p:sp>
        <p:nvSpPr>
          <p:cNvPr name="Freeform 4" id="4"/>
          <p:cNvSpPr/>
          <p:nvPr/>
        </p:nvSpPr>
        <p:spPr>
          <a:xfrm flipH="false" flipV="false" rot="0">
            <a:off x="8877560" y="1805953"/>
            <a:ext cx="4475020" cy="6429626"/>
          </a:xfrm>
          <a:custGeom>
            <a:avLst/>
            <a:gdLst/>
            <a:ahLst/>
            <a:cxnLst/>
            <a:rect r="r" b="b" t="t" l="l"/>
            <a:pathLst>
              <a:path h="6429626" w="4475020">
                <a:moveTo>
                  <a:pt x="0" y="0"/>
                </a:moveTo>
                <a:lnTo>
                  <a:pt x="4475020" y="0"/>
                </a:lnTo>
                <a:lnTo>
                  <a:pt x="4475020" y="6429626"/>
                </a:lnTo>
                <a:lnTo>
                  <a:pt x="0" y="6429626"/>
                </a:lnTo>
                <a:lnTo>
                  <a:pt x="0" y="0"/>
                </a:lnTo>
                <a:close/>
              </a:path>
            </a:pathLst>
          </a:custGeom>
          <a:blipFill>
            <a:blip r:embed="rId4"/>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093389" y="2722912"/>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480819" y="3779199"/>
            <a:ext cx="774860" cy="774860"/>
          </a:xfrm>
          <a:custGeom>
            <a:avLst/>
            <a:gdLst/>
            <a:ahLst/>
            <a:cxnLst/>
            <a:rect r="r" b="b" t="t" l="l"/>
            <a:pathLst>
              <a:path h="774860" w="774860">
                <a:moveTo>
                  <a:pt x="0" y="0"/>
                </a:moveTo>
                <a:lnTo>
                  <a:pt x="774860" y="0"/>
                </a:lnTo>
                <a:lnTo>
                  <a:pt x="774860" y="774859"/>
                </a:lnTo>
                <a:lnTo>
                  <a:pt x="0" y="7748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3408079" y="3779199"/>
            <a:ext cx="774860" cy="774860"/>
          </a:xfrm>
          <a:custGeom>
            <a:avLst/>
            <a:gdLst/>
            <a:ahLst/>
            <a:cxnLst/>
            <a:rect r="r" b="b" t="t" l="l"/>
            <a:pathLst>
              <a:path h="774860" w="774860">
                <a:moveTo>
                  <a:pt x="0" y="0"/>
                </a:moveTo>
                <a:lnTo>
                  <a:pt x="774859" y="0"/>
                </a:lnTo>
                <a:lnTo>
                  <a:pt x="774859" y="774859"/>
                </a:lnTo>
                <a:lnTo>
                  <a:pt x="0" y="7748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3020649" y="2722912"/>
            <a:ext cx="774860" cy="774860"/>
          </a:xfrm>
          <a:custGeom>
            <a:avLst/>
            <a:gdLst/>
            <a:ahLst/>
            <a:cxnLst/>
            <a:rect r="r" b="b" t="t" l="l"/>
            <a:pathLst>
              <a:path h="774860" w="774860">
                <a:moveTo>
                  <a:pt x="0" y="0"/>
                </a:moveTo>
                <a:lnTo>
                  <a:pt x="774859" y="0"/>
                </a:lnTo>
                <a:lnTo>
                  <a:pt x="774859"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3980516" y="2722912"/>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2176888"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8844160" y="806538"/>
            <a:ext cx="11696947" cy="1916374"/>
          </a:xfrm>
          <a:prstGeom prst="rect">
            <a:avLst/>
          </a:prstGeom>
        </p:spPr>
        <p:txBody>
          <a:bodyPr anchor="t" rtlCol="false" tIns="0" lIns="0" bIns="0" rIns="0">
            <a:spAutoFit/>
          </a:bodyPr>
          <a:lstStyle/>
          <a:p>
            <a:pPr algn="l">
              <a:lnSpc>
                <a:spcPts val="7555"/>
              </a:lnSpc>
            </a:pPr>
            <a:r>
              <a:rPr lang="en-US" sz="6296" b="true">
                <a:solidFill>
                  <a:srgbClr val="FFFEFE"/>
                </a:solidFill>
                <a:latin typeface="Montserrat Bold"/>
                <a:ea typeface="Montserrat Bold"/>
                <a:cs typeface="Montserrat Bold"/>
                <a:sym typeface="Montserrat Bold"/>
              </a:rPr>
              <a:t>JOGO DO BEM </a:t>
            </a:r>
          </a:p>
          <a:p>
            <a:pPr algn="l">
              <a:lnSpc>
                <a:spcPts val="7555"/>
              </a:lnSpc>
            </a:pPr>
          </a:p>
        </p:txBody>
      </p:sp>
      <p:sp>
        <p:nvSpPr>
          <p:cNvPr name="Freeform 10" id="10"/>
          <p:cNvSpPr/>
          <p:nvPr/>
        </p:nvSpPr>
        <p:spPr>
          <a:xfrm flipH="false" flipV="false" rot="0">
            <a:off x="2716717" y="5987261"/>
            <a:ext cx="691361" cy="691361"/>
          </a:xfrm>
          <a:custGeom>
            <a:avLst/>
            <a:gdLst/>
            <a:ahLst/>
            <a:cxnLst/>
            <a:rect r="r" b="b" t="t" l="l"/>
            <a:pathLst>
              <a:path h="691361" w="691361">
                <a:moveTo>
                  <a:pt x="0" y="0"/>
                </a:moveTo>
                <a:lnTo>
                  <a:pt x="691362" y="0"/>
                </a:lnTo>
                <a:lnTo>
                  <a:pt x="691362"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3676585" y="5987261"/>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3173049"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4105764"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5340050" y="3591109"/>
            <a:ext cx="11696947" cy="5724525"/>
          </a:xfrm>
          <a:prstGeom prst="rect">
            <a:avLst/>
          </a:prstGeom>
        </p:spPr>
        <p:txBody>
          <a:bodyPr anchor="t" rtlCol="false" tIns="0" lIns="0" bIns="0" rIns="0">
            <a:spAutoFit/>
          </a:bodyPr>
          <a:lstStyle/>
          <a:p>
            <a:pPr algn="l">
              <a:lnSpc>
                <a:spcPts val="7555"/>
              </a:lnSpc>
            </a:pPr>
            <a:r>
              <a:rPr lang="en-US" sz="6296">
                <a:solidFill>
                  <a:srgbClr val="FFFEFE"/>
                </a:solidFill>
                <a:latin typeface="Montserrat"/>
                <a:ea typeface="Montserrat"/>
                <a:cs typeface="Montserrat"/>
                <a:sym typeface="Montserrat"/>
              </a:rPr>
              <a:t>5x10 = 50</a:t>
            </a:r>
          </a:p>
          <a:p>
            <a:pPr algn="l">
              <a:lnSpc>
                <a:spcPts val="7555"/>
              </a:lnSpc>
            </a:pPr>
          </a:p>
          <a:p>
            <a:pPr algn="l">
              <a:lnSpc>
                <a:spcPts val="7555"/>
              </a:lnSpc>
            </a:pPr>
            <a:r>
              <a:rPr lang="en-US" sz="6296">
                <a:solidFill>
                  <a:srgbClr val="F86B01"/>
                </a:solidFill>
                <a:latin typeface="Montserrat"/>
                <a:ea typeface="Montserrat"/>
                <a:cs typeface="Montserrat"/>
                <a:sym typeface="Montserrat"/>
              </a:rPr>
              <a:t>50x2 =100</a:t>
            </a:r>
          </a:p>
          <a:p>
            <a:pPr algn="l">
              <a:lnSpc>
                <a:spcPts val="7555"/>
              </a:lnSpc>
            </a:pPr>
          </a:p>
          <a:p>
            <a:pPr algn="l">
              <a:lnSpc>
                <a:spcPts val="7555"/>
              </a:lnSpc>
            </a:pPr>
            <a:r>
              <a:rPr lang="en-US" sz="6296">
                <a:solidFill>
                  <a:srgbClr val="FFFEFE"/>
                </a:solidFill>
                <a:latin typeface="Montserrat"/>
                <a:ea typeface="Montserrat"/>
                <a:cs typeface="Montserrat"/>
                <a:sym typeface="Montserrat"/>
              </a:rPr>
              <a:t>100/5= 20 para cada</a:t>
            </a:r>
          </a:p>
          <a:p>
            <a:pPr algn="l">
              <a:lnSpc>
                <a:spcPts val="7555"/>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093389" y="2722912"/>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062398" y="3745799"/>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785619" y="8540774"/>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3020649" y="2722912"/>
            <a:ext cx="774860" cy="774860"/>
          </a:xfrm>
          <a:custGeom>
            <a:avLst/>
            <a:gdLst/>
            <a:ahLst/>
            <a:cxnLst/>
            <a:rect r="r" b="b" t="t" l="l"/>
            <a:pathLst>
              <a:path h="774860" w="774860">
                <a:moveTo>
                  <a:pt x="0" y="0"/>
                </a:moveTo>
                <a:lnTo>
                  <a:pt x="774859" y="0"/>
                </a:lnTo>
                <a:lnTo>
                  <a:pt x="774859"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4022266" y="2722912"/>
            <a:ext cx="774860" cy="774860"/>
          </a:xfrm>
          <a:custGeom>
            <a:avLst/>
            <a:gdLst/>
            <a:ahLst/>
            <a:cxnLst/>
            <a:rect r="r" b="b" t="t" l="l"/>
            <a:pathLst>
              <a:path h="774860" w="774860">
                <a:moveTo>
                  <a:pt x="0" y="0"/>
                </a:moveTo>
                <a:lnTo>
                  <a:pt x="774859" y="0"/>
                </a:lnTo>
                <a:lnTo>
                  <a:pt x="774859"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2176888"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9478749" y="455844"/>
            <a:ext cx="11696947" cy="1916374"/>
          </a:xfrm>
          <a:prstGeom prst="rect">
            <a:avLst/>
          </a:prstGeom>
        </p:spPr>
        <p:txBody>
          <a:bodyPr anchor="t" rtlCol="false" tIns="0" lIns="0" bIns="0" rIns="0">
            <a:spAutoFit/>
          </a:bodyPr>
          <a:lstStyle/>
          <a:p>
            <a:pPr algn="l">
              <a:lnSpc>
                <a:spcPts val="7555"/>
              </a:lnSpc>
            </a:pPr>
            <a:r>
              <a:rPr lang="en-US" sz="6296" b="true">
                <a:solidFill>
                  <a:srgbClr val="FFFEFE"/>
                </a:solidFill>
                <a:latin typeface="Montserrat Bold"/>
                <a:ea typeface="Montserrat Bold"/>
                <a:cs typeface="Montserrat Bold"/>
                <a:sym typeface="Montserrat Bold"/>
              </a:rPr>
              <a:t>DIA 2 </a:t>
            </a:r>
          </a:p>
          <a:p>
            <a:pPr algn="l">
              <a:lnSpc>
                <a:spcPts val="7555"/>
              </a:lnSpc>
            </a:pPr>
          </a:p>
        </p:txBody>
      </p:sp>
      <p:sp>
        <p:nvSpPr>
          <p:cNvPr name="Freeform 10" id="10"/>
          <p:cNvSpPr/>
          <p:nvPr/>
        </p:nvSpPr>
        <p:spPr>
          <a:xfrm flipH="false" flipV="false" rot="0">
            <a:off x="3173049" y="6082511"/>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4022266" y="8624272"/>
            <a:ext cx="691361" cy="691361"/>
          </a:xfrm>
          <a:custGeom>
            <a:avLst/>
            <a:gdLst/>
            <a:ahLst/>
            <a:cxnLst/>
            <a:rect r="r" b="b" t="t" l="l"/>
            <a:pathLst>
              <a:path h="691361" w="691361">
                <a:moveTo>
                  <a:pt x="0" y="0"/>
                </a:moveTo>
                <a:lnTo>
                  <a:pt x="691361" y="0"/>
                </a:lnTo>
                <a:lnTo>
                  <a:pt x="691361" y="691362"/>
                </a:lnTo>
                <a:lnTo>
                  <a:pt x="0" y="6913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3173049"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4105764"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5606750" y="2505628"/>
            <a:ext cx="11696947" cy="8582025"/>
          </a:xfrm>
          <a:prstGeom prst="rect">
            <a:avLst/>
          </a:prstGeom>
        </p:spPr>
        <p:txBody>
          <a:bodyPr anchor="t" rtlCol="false" tIns="0" lIns="0" bIns="0" rIns="0">
            <a:spAutoFit/>
          </a:bodyPr>
          <a:lstStyle/>
          <a:p>
            <a:pPr algn="l">
              <a:lnSpc>
                <a:spcPts val="7555"/>
              </a:lnSpc>
            </a:pPr>
            <a:r>
              <a:rPr lang="en-US" sz="6296">
                <a:solidFill>
                  <a:srgbClr val="FFFEFE"/>
                </a:solidFill>
                <a:latin typeface="Montserrat"/>
                <a:ea typeface="Montserrat"/>
                <a:cs typeface="Montserrat"/>
                <a:sym typeface="Montserrat"/>
              </a:rPr>
              <a:t>4x10 = 40</a:t>
            </a:r>
          </a:p>
          <a:p>
            <a:pPr algn="l">
              <a:lnSpc>
                <a:spcPts val="7555"/>
              </a:lnSpc>
            </a:pPr>
          </a:p>
          <a:p>
            <a:pPr algn="l">
              <a:lnSpc>
                <a:spcPts val="7555"/>
              </a:lnSpc>
            </a:pPr>
            <a:r>
              <a:rPr lang="en-US" sz="6296">
                <a:solidFill>
                  <a:srgbClr val="F86B01"/>
                </a:solidFill>
                <a:latin typeface="Montserrat"/>
                <a:ea typeface="Montserrat"/>
                <a:cs typeface="Montserrat"/>
                <a:sym typeface="Montserrat"/>
              </a:rPr>
              <a:t>40x2 =80</a:t>
            </a:r>
          </a:p>
          <a:p>
            <a:pPr algn="l">
              <a:lnSpc>
                <a:spcPts val="7555"/>
              </a:lnSpc>
            </a:pPr>
          </a:p>
          <a:p>
            <a:pPr algn="l">
              <a:lnSpc>
                <a:spcPts val="7555"/>
              </a:lnSpc>
            </a:pPr>
            <a:r>
              <a:rPr lang="en-US" sz="6296">
                <a:solidFill>
                  <a:srgbClr val="FFFEFE"/>
                </a:solidFill>
                <a:latin typeface="Montserrat"/>
                <a:ea typeface="Montserrat"/>
                <a:cs typeface="Montserrat"/>
                <a:sym typeface="Montserrat"/>
              </a:rPr>
              <a:t>80/5= 16 para cada</a:t>
            </a:r>
          </a:p>
          <a:p>
            <a:pPr algn="l">
              <a:lnSpc>
                <a:spcPts val="7555"/>
              </a:lnSpc>
            </a:pPr>
          </a:p>
          <a:p>
            <a:pPr algn="l">
              <a:lnSpc>
                <a:spcPts val="7555"/>
              </a:lnSpc>
            </a:pPr>
            <a:r>
              <a:rPr lang="en-US" sz="6296">
                <a:solidFill>
                  <a:srgbClr val="FFFEFE"/>
                </a:solidFill>
                <a:latin typeface="Montserrat"/>
                <a:ea typeface="Montserrat"/>
                <a:cs typeface="Montserrat"/>
                <a:sym typeface="Montserrat"/>
              </a:rPr>
              <a:t>16+10 = 26</a:t>
            </a:r>
          </a:p>
          <a:p>
            <a:pPr algn="l">
              <a:lnSpc>
                <a:spcPts val="7555"/>
              </a:lnSpc>
            </a:pPr>
          </a:p>
          <a:p>
            <a:pPr algn="l">
              <a:lnSpc>
                <a:spcPts val="7555"/>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4523064" y="9084230"/>
            <a:ext cx="7919720" cy="838705"/>
          </a:xfrm>
          <a:custGeom>
            <a:avLst/>
            <a:gdLst/>
            <a:ahLst/>
            <a:cxnLst/>
            <a:rect r="r" b="b" t="t" l="l"/>
            <a:pathLst>
              <a:path h="838705" w="7919720">
                <a:moveTo>
                  <a:pt x="0" y="0"/>
                </a:moveTo>
                <a:lnTo>
                  <a:pt x="7919720" y="0"/>
                </a:lnTo>
                <a:lnTo>
                  <a:pt x="7919720" y="838705"/>
                </a:lnTo>
                <a:lnTo>
                  <a:pt x="0" y="838705"/>
                </a:lnTo>
                <a:lnTo>
                  <a:pt x="0" y="0"/>
                </a:lnTo>
                <a:close/>
              </a:path>
            </a:pathLst>
          </a:custGeom>
          <a:blipFill>
            <a:blip r:embed="rId3"/>
            <a:stretch>
              <a:fillRect l="0" t="-86495" r="0" b="0"/>
            </a:stretch>
          </a:blipFill>
        </p:spPr>
      </p:sp>
      <p:grpSp>
        <p:nvGrpSpPr>
          <p:cNvPr name="Group 4" id="4"/>
          <p:cNvGrpSpPr/>
          <p:nvPr/>
        </p:nvGrpSpPr>
        <p:grpSpPr>
          <a:xfrm rot="0">
            <a:off x="-690640" y="-1543050"/>
            <a:ext cx="19210521" cy="4453378"/>
            <a:chOff x="0" y="0"/>
            <a:chExt cx="5059561" cy="1172906"/>
          </a:xfrm>
        </p:grpSpPr>
        <p:sp>
          <p:nvSpPr>
            <p:cNvPr name="Freeform 5" id="5"/>
            <p:cNvSpPr/>
            <p:nvPr/>
          </p:nvSpPr>
          <p:spPr>
            <a:xfrm flipH="false" flipV="false" rot="0">
              <a:off x="0" y="0"/>
              <a:ext cx="5059561" cy="1172906"/>
            </a:xfrm>
            <a:custGeom>
              <a:avLst/>
              <a:gdLst/>
              <a:ahLst/>
              <a:cxnLst/>
              <a:rect r="r" b="b" t="t" l="l"/>
              <a:pathLst>
                <a:path h="1172906" w="5059561">
                  <a:moveTo>
                    <a:pt x="0" y="0"/>
                  </a:moveTo>
                  <a:lnTo>
                    <a:pt x="5059561" y="0"/>
                  </a:lnTo>
                  <a:lnTo>
                    <a:pt x="5059561" y="1172906"/>
                  </a:lnTo>
                  <a:lnTo>
                    <a:pt x="0" y="1172906"/>
                  </a:lnTo>
                  <a:close/>
                </a:path>
              </a:pathLst>
            </a:custGeom>
            <a:solidFill>
              <a:srgbClr val="FCB683"/>
            </a:solidFill>
            <a:ln w="38100" cap="sq">
              <a:solidFill>
                <a:srgbClr val="56AEFF"/>
              </a:solidFill>
              <a:prstDash val="solid"/>
              <a:miter/>
            </a:ln>
          </p:spPr>
        </p:sp>
        <p:sp>
          <p:nvSpPr>
            <p:cNvPr name="TextBox 6" id="6"/>
            <p:cNvSpPr txBox="true"/>
            <p:nvPr/>
          </p:nvSpPr>
          <p:spPr>
            <a:xfrm>
              <a:off x="0" y="-38100"/>
              <a:ext cx="5059561" cy="1211006"/>
            </a:xfrm>
            <a:prstGeom prst="rect">
              <a:avLst/>
            </a:prstGeom>
          </p:spPr>
          <p:txBody>
            <a:bodyPr anchor="ctr" rtlCol="false" tIns="50800" lIns="50800" bIns="50800" rIns="50800"/>
            <a:lstStyle/>
            <a:p>
              <a:pPr algn="ctr">
                <a:lnSpc>
                  <a:spcPts val="2605"/>
                </a:lnSpc>
              </a:pPr>
            </a:p>
          </p:txBody>
        </p:sp>
      </p:grpSp>
      <p:grpSp>
        <p:nvGrpSpPr>
          <p:cNvPr name="Group 7" id="7"/>
          <p:cNvGrpSpPr/>
          <p:nvPr/>
        </p:nvGrpSpPr>
        <p:grpSpPr>
          <a:xfrm rot="0">
            <a:off x="2828141" y="1942781"/>
            <a:ext cx="12702442" cy="7389924"/>
            <a:chOff x="0" y="0"/>
            <a:chExt cx="3850302" cy="2239997"/>
          </a:xfrm>
        </p:grpSpPr>
        <p:sp>
          <p:nvSpPr>
            <p:cNvPr name="Freeform 8" id="8"/>
            <p:cNvSpPr/>
            <p:nvPr/>
          </p:nvSpPr>
          <p:spPr>
            <a:xfrm flipH="false" flipV="false" rot="0">
              <a:off x="0" y="0"/>
              <a:ext cx="3850302" cy="2239997"/>
            </a:xfrm>
            <a:custGeom>
              <a:avLst/>
              <a:gdLst/>
              <a:ahLst/>
              <a:cxnLst/>
              <a:rect r="r" b="b" t="t" l="l"/>
              <a:pathLst>
                <a:path h="2239997" w="3850302">
                  <a:moveTo>
                    <a:pt x="0" y="0"/>
                  </a:moveTo>
                  <a:lnTo>
                    <a:pt x="3850302" y="0"/>
                  </a:lnTo>
                  <a:lnTo>
                    <a:pt x="3850302" y="2239997"/>
                  </a:lnTo>
                  <a:lnTo>
                    <a:pt x="0" y="2239997"/>
                  </a:lnTo>
                  <a:close/>
                </a:path>
              </a:pathLst>
            </a:custGeom>
            <a:solidFill>
              <a:srgbClr val="FCB683"/>
            </a:solidFill>
            <a:ln cap="sq">
              <a:noFill/>
              <a:prstDash val="solid"/>
              <a:miter/>
            </a:ln>
          </p:spPr>
        </p:sp>
        <p:sp>
          <p:nvSpPr>
            <p:cNvPr name="TextBox 9" id="9"/>
            <p:cNvSpPr txBox="true"/>
            <p:nvPr/>
          </p:nvSpPr>
          <p:spPr>
            <a:xfrm>
              <a:off x="0" y="-47625"/>
              <a:ext cx="3850302" cy="2287622"/>
            </a:xfrm>
            <a:prstGeom prst="rect">
              <a:avLst/>
            </a:prstGeom>
          </p:spPr>
          <p:txBody>
            <a:bodyPr anchor="ctr" rtlCol="false" tIns="50800" lIns="50800" bIns="50800" rIns="50800"/>
            <a:lstStyle/>
            <a:p>
              <a:pPr algn="ctr" marL="0" indent="0" lvl="0">
                <a:lnSpc>
                  <a:spcPts val="3360"/>
                </a:lnSpc>
                <a:spcBef>
                  <a:spcPct val="0"/>
                </a:spcBef>
              </a:pPr>
            </a:p>
          </p:txBody>
        </p:sp>
      </p:grpSp>
      <p:sp>
        <p:nvSpPr>
          <p:cNvPr name="TextBox 10" id="10"/>
          <p:cNvSpPr txBox="true"/>
          <p:nvPr/>
        </p:nvSpPr>
        <p:spPr>
          <a:xfrm rot="0">
            <a:off x="2977360" y="1619250"/>
            <a:ext cx="12553223" cy="4572000"/>
          </a:xfrm>
          <a:prstGeom prst="rect">
            <a:avLst/>
          </a:prstGeom>
        </p:spPr>
        <p:txBody>
          <a:bodyPr anchor="t" rtlCol="false" tIns="0" lIns="0" bIns="0" rIns="0">
            <a:spAutoFit/>
          </a:bodyPr>
          <a:lstStyle/>
          <a:p>
            <a:pPr algn="ctr">
              <a:lnSpc>
                <a:spcPts val="3600"/>
              </a:lnSpc>
            </a:pPr>
          </a:p>
          <a:p>
            <a:pPr algn="ctr">
              <a:lnSpc>
                <a:spcPts val="3600"/>
              </a:lnSpc>
            </a:pPr>
          </a:p>
          <a:p>
            <a:pPr algn="ctr">
              <a:lnSpc>
                <a:spcPts val="3600"/>
              </a:lnSpc>
            </a:pPr>
            <a:r>
              <a:rPr lang="en-US" sz="3000" spc="150">
                <a:solidFill>
                  <a:srgbClr val="02051A"/>
                </a:solidFill>
                <a:latin typeface="Montserrat"/>
                <a:ea typeface="Montserrat"/>
                <a:cs typeface="Montserrat"/>
                <a:sym typeface="Montserrat"/>
              </a:rPr>
              <a:t>4 ANOS </a:t>
            </a:r>
            <a:r>
              <a:rPr lang="en-US" sz="3000" spc="150">
                <a:solidFill>
                  <a:srgbClr val="02051A"/>
                </a:solidFill>
                <a:latin typeface="Montserrat"/>
                <a:ea typeface="Montserrat"/>
                <a:cs typeface="Montserrat"/>
                <a:sym typeface="Montserrat"/>
              </a:rPr>
              <a:t>SERVIDORA DO TJ, LOTADA NA VARA DA FAZENDA PÚBLICA E JUIZADO ESPECIAL NA COMARCA DE PALHOÇA (2011 A 2015)</a:t>
            </a:r>
          </a:p>
          <a:p>
            <a:pPr algn="ctr">
              <a:lnSpc>
                <a:spcPts val="3600"/>
              </a:lnSpc>
            </a:pPr>
          </a:p>
          <a:p>
            <a:pPr algn="ctr">
              <a:lnSpc>
                <a:spcPts val="3600"/>
              </a:lnSpc>
            </a:pPr>
            <a:r>
              <a:rPr lang="en-US" sz="3000" spc="150">
                <a:solidFill>
                  <a:srgbClr val="02051A"/>
                </a:solidFill>
                <a:latin typeface="Montserrat"/>
                <a:ea typeface="Montserrat"/>
                <a:cs typeface="Montserrat"/>
                <a:sym typeface="Montserrat"/>
              </a:rPr>
              <a:t>10 </a:t>
            </a:r>
            <a:r>
              <a:rPr lang="en-US" sz="3000" spc="150">
                <a:solidFill>
                  <a:srgbClr val="02051A"/>
                </a:solidFill>
                <a:latin typeface="Montserrat"/>
                <a:ea typeface="Montserrat"/>
                <a:cs typeface="Montserrat"/>
                <a:sym typeface="Montserrat"/>
              </a:rPr>
              <a:t>ANOS </a:t>
            </a:r>
            <a:r>
              <a:rPr lang="en-US" sz="3000" spc="150">
                <a:solidFill>
                  <a:srgbClr val="02051A"/>
                </a:solidFill>
                <a:latin typeface="Montserrat"/>
                <a:ea typeface="Montserrat"/>
                <a:cs typeface="Montserrat"/>
                <a:sym typeface="Montserrat"/>
              </a:rPr>
              <a:t>FISCAL TRIBUTOS NA PREFEITURA DE SÃO JOSÉ (DESDE 2015)</a:t>
            </a:r>
          </a:p>
          <a:p>
            <a:pPr algn="ctr">
              <a:lnSpc>
                <a:spcPts val="3600"/>
              </a:lnSpc>
            </a:pPr>
          </a:p>
          <a:p>
            <a:pPr algn="ctr">
              <a:lnSpc>
                <a:spcPts val="3600"/>
              </a:lnSpc>
            </a:pPr>
          </a:p>
        </p:txBody>
      </p:sp>
      <p:sp>
        <p:nvSpPr>
          <p:cNvPr name="TextBox 11" id="11"/>
          <p:cNvSpPr txBox="true"/>
          <p:nvPr/>
        </p:nvSpPr>
        <p:spPr>
          <a:xfrm rot="0">
            <a:off x="2902750" y="5388783"/>
            <a:ext cx="12702442" cy="3657600"/>
          </a:xfrm>
          <a:prstGeom prst="rect">
            <a:avLst/>
          </a:prstGeom>
        </p:spPr>
        <p:txBody>
          <a:bodyPr anchor="t" rtlCol="false" tIns="0" lIns="0" bIns="0" rIns="0">
            <a:spAutoFit/>
          </a:bodyPr>
          <a:lstStyle/>
          <a:p>
            <a:pPr algn="ctr">
              <a:lnSpc>
                <a:spcPts val="3600"/>
              </a:lnSpc>
            </a:pPr>
          </a:p>
          <a:p>
            <a:pPr algn="ctr">
              <a:lnSpc>
                <a:spcPts val="3600"/>
              </a:lnSpc>
            </a:pPr>
          </a:p>
          <a:p>
            <a:pPr algn="ctr">
              <a:lnSpc>
                <a:spcPts val="3600"/>
              </a:lnSpc>
            </a:pPr>
            <a:r>
              <a:rPr lang="en-US" sz="3000" spc="150">
                <a:solidFill>
                  <a:srgbClr val="02051A"/>
                </a:solidFill>
                <a:latin typeface="Montserrat"/>
                <a:ea typeface="Montserrat"/>
                <a:cs typeface="Montserrat"/>
                <a:sym typeface="Montserrat"/>
              </a:rPr>
              <a:t>Diretora de Fiscalização Tributária. </a:t>
            </a:r>
          </a:p>
          <a:p>
            <a:pPr algn="ctr">
              <a:lnSpc>
                <a:spcPts val="3600"/>
              </a:lnSpc>
            </a:pPr>
            <a:r>
              <a:rPr lang="en-US" sz="3000" spc="150">
                <a:solidFill>
                  <a:srgbClr val="02051A"/>
                </a:solidFill>
                <a:latin typeface="Montserrat"/>
                <a:ea typeface="Montserrat"/>
                <a:cs typeface="Montserrat"/>
                <a:sym typeface="Montserrat"/>
              </a:rPr>
              <a:t>Agente de Desenvolvimento.</a:t>
            </a:r>
          </a:p>
          <a:p>
            <a:pPr algn="ctr">
              <a:lnSpc>
                <a:spcPts val="3600"/>
              </a:lnSpc>
            </a:pPr>
            <a:r>
              <a:rPr lang="en-US" sz="3000" spc="150">
                <a:solidFill>
                  <a:srgbClr val="02051A"/>
                </a:solidFill>
                <a:latin typeface="Montserrat"/>
                <a:ea typeface="Montserrat"/>
                <a:cs typeface="Montserrat"/>
                <a:sym typeface="Montserrat"/>
              </a:rPr>
              <a:t>Conselheira do Conselho de Contribuintes. </a:t>
            </a:r>
          </a:p>
          <a:p>
            <a:pPr algn="ctr">
              <a:lnSpc>
                <a:spcPts val="3600"/>
              </a:lnSpc>
            </a:pPr>
            <a:r>
              <a:rPr lang="en-US" sz="3000" spc="150">
                <a:solidFill>
                  <a:srgbClr val="02051A"/>
                </a:solidFill>
                <a:latin typeface="Montserrat"/>
                <a:ea typeface="Montserrat"/>
                <a:cs typeface="Montserrat"/>
                <a:sym typeface="Montserrat"/>
              </a:rPr>
              <a:t>Coordenadora da Comissão Municipal de Revisão e Atualização da Legislação Tributária.</a:t>
            </a:r>
          </a:p>
          <a:p>
            <a:pPr algn="ctr">
              <a:lnSpc>
                <a:spcPts val="3600"/>
              </a:lnSpc>
            </a:pPr>
          </a:p>
        </p:txBody>
      </p:sp>
      <p:sp>
        <p:nvSpPr>
          <p:cNvPr name="Freeform 12" id="12"/>
          <p:cNvSpPr/>
          <p:nvPr/>
        </p:nvSpPr>
        <p:spPr>
          <a:xfrm flipH="false" flipV="false" rot="0">
            <a:off x="16804754" y="9074551"/>
            <a:ext cx="1715127" cy="1715127"/>
          </a:xfrm>
          <a:custGeom>
            <a:avLst/>
            <a:gdLst/>
            <a:ahLst/>
            <a:cxnLst/>
            <a:rect r="r" b="b" t="t" l="l"/>
            <a:pathLst>
              <a:path h="1715127" w="1715127">
                <a:moveTo>
                  <a:pt x="0" y="0"/>
                </a:moveTo>
                <a:lnTo>
                  <a:pt x="1715127" y="0"/>
                </a:lnTo>
                <a:lnTo>
                  <a:pt x="1715127" y="1715126"/>
                </a:lnTo>
                <a:lnTo>
                  <a:pt x="0" y="1715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363441" y="-390286"/>
            <a:ext cx="1715127" cy="1715127"/>
          </a:xfrm>
          <a:custGeom>
            <a:avLst/>
            <a:gdLst/>
            <a:ahLst/>
            <a:cxnLst/>
            <a:rect r="r" b="b" t="t" l="l"/>
            <a:pathLst>
              <a:path h="1715127" w="1715127">
                <a:moveTo>
                  <a:pt x="0" y="0"/>
                </a:moveTo>
                <a:lnTo>
                  <a:pt x="1715127" y="0"/>
                </a:lnTo>
                <a:lnTo>
                  <a:pt x="1715127" y="1715127"/>
                </a:lnTo>
                <a:lnTo>
                  <a:pt x="0" y="17151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4398071" y="-136788"/>
            <a:ext cx="2988937" cy="570615"/>
          </a:xfrm>
          <a:custGeom>
            <a:avLst/>
            <a:gdLst/>
            <a:ahLst/>
            <a:cxnLst/>
            <a:rect r="r" b="b" t="t" l="l"/>
            <a:pathLst>
              <a:path h="570615" w="2988937">
                <a:moveTo>
                  <a:pt x="0" y="0"/>
                </a:moveTo>
                <a:lnTo>
                  <a:pt x="2988938" y="0"/>
                </a:lnTo>
                <a:lnTo>
                  <a:pt x="2988938" y="570616"/>
                </a:lnTo>
                <a:lnTo>
                  <a:pt x="0" y="5706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900991" y="9922935"/>
            <a:ext cx="2988937" cy="570615"/>
          </a:xfrm>
          <a:custGeom>
            <a:avLst/>
            <a:gdLst/>
            <a:ahLst/>
            <a:cxnLst/>
            <a:rect r="r" b="b" t="t" l="l"/>
            <a:pathLst>
              <a:path h="570615" w="2988937">
                <a:moveTo>
                  <a:pt x="0" y="0"/>
                </a:moveTo>
                <a:lnTo>
                  <a:pt x="2988938" y="0"/>
                </a:lnTo>
                <a:lnTo>
                  <a:pt x="2988938" y="570616"/>
                </a:lnTo>
                <a:lnTo>
                  <a:pt x="0" y="5706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4523064" y="467278"/>
            <a:ext cx="8977837" cy="647700"/>
          </a:xfrm>
          <a:prstGeom prst="rect">
            <a:avLst/>
          </a:prstGeom>
        </p:spPr>
        <p:txBody>
          <a:bodyPr anchor="t" rtlCol="false" tIns="0" lIns="0" bIns="0" rIns="0">
            <a:spAutoFit/>
          </a:bodyPr>
          <a:lstStyle/>
          <a:p>
            <a:pPr algn="ctr" marL="0" indent="0" lvl="0">
              <a:lnSpc>
                <a:spcPts val="5103"/>
              </a:lnSpc>
              <a:spcBef>
                <a:spcPct val="0"/>
              </a:spcBef>
            </a:pPr>
            <a:r>
              <a:rPr lang="en-US" b="true" sz="4253">
                <a:solidFill>
                  <a:srgbClr val="02051A"/>
                </a:solidFill>
                <a:latin typeface="Montserrat Bold"/>
                <a:ea typeface="Montserrat Bold"/>
                <a:cs typeface="Montserrat Bold"/>
                <a:sym typeface="Montserrat Bold"/>
              </a:rPr>
              <a:t>SUELLEN CAMPOS LEOPOLDO</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398189" y="2722912"/>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634836" y="7697265"/>
            <a:ext cx="774860" cy="774860"/>
          </a:xfrm>
          <a:custGeom>
            <a:avLst/>
            <a:gdLst/>
            <a:ahLst/>
            <a:cxnLst/>
            <a:rect r="r" b="b" t="t" l="l"/>
            <a:pathLst>
              <a:path h="774860" w="774860">
                <a:moveTo>
                  <a:pt x="0" y="0"/>
                </a:moveTo>
                <a:lnTo>
                  <a:pt x="774859" y="0"/>
                </a:lnTo>
                <a:lnTo>
                  <a:pt x="774859" y="774859"/>
                </a:lnTo>
                <a:lnTo>
                  <a:pt x="0" y="7748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785619" y="8540774"/>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3593087" y="2722912"/>
            <a:ext cx="774860" cy="774860"/>
          </a:xfrm>
          <a:custGeom>
            <a:avLst/>
            <a:gdLst/>
            <a:ahLst/>
            <a:cxnLst/>
            <a:rect r="r" b="b" t="t" l="l"/>
            <a:pathLst>
              <a:path h="774860" w="774860">
                <a:moveTo>
                  <a:pt x="0" y="0"/>
                </a:moveTo>
                <a:lnTo>
                  <a:pt x="774859" y="0"/>
                </a:lnTo>
                <a:lnTo>
                  <a:pt x="774859"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010759" y="7613766"/>
            <a:ext cx="774860" cy="774860"/>
          </a:xfrm>
          <a:custGeom>
            <a:avLst/>
            <a:gdLst/>
            <a:ahLst/>
            <a:cxnLst/>
            <a:rect r="r" b="b" t="t" l="l"/>
            <a:pathLst>
              <a:path h="774860" w="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2176888"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9478749" y="455844"/>
            <a:ext cx="11696947" cy="1916374"/>
          </a:xfrm>
          <a:prstGeom prst="rect">
            <a:avLst/>
          </a:prstGeom>
        </p:spPr>
        <p:txBody>
          <a:bodyPr anchor="t" rtlCol="false" tIns="0" lIns="0" bIns="0" rIns="0">
            <a:spAutoFit/>
          </a:bodyPr>
          <a:lstStyle/>
          <a:p>
            <a:pPr algn="l">
              <a:lnSpc>
                <a:spcPts val="7555"/>
              </a:lnSpc>
            </a:pPr>
            <a:r>
              <a:rPr lang="en-US" sz="6296" b="true">
                <a:solidFill>
                  <a:srgbClr val="FFFEFE"/>
                </a:solidFill>
                <a:latin typeface="Montserrat Bold"/>
                <a:ea typeface="Montserrat Bold"/>
                <a:cs typeface="Montserrat Bold"/>
                <a:sym typeface="Montserrat Bold"/>
              </a:rPr>
              <a:t>DIA 3 </a:t>
            </a:r>
          </a:p>
          <a:p>
            <a:pPr algn="l">
              <a:lnSpc>
                <a:spcPts val="7555"/>
              </a:lnSpc>
            </a:pPr>
          </a:p>
        </p:txBody>
      </p:sp>
      <p:sp>
        <p:nvSpPr>
          <p:cNvPr name="Freeform 10" id="10"/>
          <p:cNvSpPr/>
          <p:nvPr/>
        </p:nvSpPr>
        <p:spPr>
          <a:xfrm flipH="false" flipV="false" rot="0">
            <a:off x="4662542" y="7780763"/>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4022266" y="8624272"/>
            <a:ext cx="691361" cy="691361"/>
          </a:xfrm>
          <a:custGeom>
            <a:avLst/>
            <a:gdLst/>
            <a:ahLst/>
            <a:cxnLst/>
            <a:rect r="r" b="b" t="t" l="l"/>
            <a:pathLst>
              <a:path h="691361" w="691361">
                <a:moveTo>
                  <a:pt x="0" y="0"/>
                </a:moveTo>
                <a:lnTo>
                  <a:pt x="691361" y="0"/>
                </a:lnTo>
                <a:lnTo>
                  <a:pt x="691361" y="691362"/>
                </a:lnTo>
                <a:lnTo>
                  <a:pt x="0" y="6913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3173049" y="5143500"/>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2785619" y="7697265"/>
            <a:ext cx="691361" cy="691361"/>
          </a:xfrm>
          <a:custGeom>
            <a:avLst/>
            <a:gdLst/>
            <a:ahLst/>
            <a:cxnLst/>
            <a:rect r="r" b="b" t="t" l="l"/>
            <a:pathLst>
              <a:path h="691361" w="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5896828" y="2577339"/>
            <a:ext cx="11696947" cy="8582025"/>
          </a:xfrm>
          <a:prstGeom prst="rect">
            <a:avLst/>
          </a:prstGeom>
        </p:spPr>
        <p:txBody>
          <a:bodyPr anchor="t" rtlCol="false" tIns="0" lIns="0" bIns="0" rIns="0">
            <a:spAutoFit/>
          </a:bodyPr>
          <a:lstStyle/>
          <a:p>
            <a:pPr algn="l">
              <a:lnSpc>
                <a:spcPts val="7555"/>
              </a:lnSpc>
            </a:pPr>
            <a:r>
              <a:rPr lang="en-US" sz="6296">
                <a:solidFill>
                  <a:srgbClr val="FFFEFE"/>
                </a:solidFill>
                <a:latin typeface="Montserrat"/>
                <a:ea typeface="Montserrat"/>
                <a:cs typeface="Montserrat"/>
                <a:sym typeface="Montserrat"/>
              </a:rPr>
              <a:t>2x10 = 20</a:t>
            </a:r>
          </a:p>
          <a:p>
            <a:pPr algn="l">
              <a:lnSpc>
                <a:spcPts val="7555"/>
              </a:lnSpc>
            </a:pPr>
          </a:p>
          <a:p>
            <a:pPr algn="l">
              <a:lnSpc>
                <a:spcPts val="7555"/>
              </a:lnSpc>
            </a:pPr>
            <a:r>
              <a:rPr lang="en-US" sz="6296">
                <a:solidFill>
                  <a:srgbClr val="F86B01"/>
                </a:solidFill>
                <a:latin typeface="Montserrat"/>
                <a:ea typeface="Montserrat"/>
                <a:cs typeface="Montserrat"/>
                <a:sym typeface="Montserrat"/>
              </a:rPr>
              <a:t>20x2 =40</a:t>
            </a:r>
          </a:p>
          <a:p>
            <a:pPr algn="l">
              <a:lnSpc>
                <a:spcPts val="7555"/>
              </a:lnSpc>
            </a:pPr>
          </a:p>
          <a:p>
            <a:pPr algn="l">
              <a:lnSpc>
                <a:spcPts val="7555"/>
              </a:lnSpc>
            </a:pPr>
            <a:r>
              <a:rPr lang="en-US" sz="6296">
                <a:solidFill>
                  <a:srgbClr val="FFFEFE"/>
                </a:solidFill>
                <a:latin typeface="Montserrat"/>
                <a:ea typeface="Montserrat"/>
                <a:cs typeface="Montserrat"/>
                <a:sym typeface="Montserrat"/>
              </a:rPr>
              <a:t>40/5= 8 para cada</a:t>
            </a:r>
          </a:p>
          <a:p>
            <a:pPr algn="l">
              <a:lnSpc>
                <a:spcPts val="7555"/>
              </a:lnSpc>
            </a:pPr>
          </a:p>
          <a:p>
            <a:pPr algn="l">
              <a:lnSpc>
                <a:spcPts val="7555"/>
              </a:lnSpc>
            </a:pPr>
            <a:r>
              <a:rPr lang="en-US" sz="6296">
                <a:solidFill>
                  <a:srgbClr val="FFFEFE"/>
                </a:solidFill>
                <a:latin typeface="Montserrat"/>
                <a:ea typeface="Montserrat"/>
                <a:cs typeface="Montserrat"/>
                <a:sym typeface="Montserrat"/>
              </a:rPr>
              <a:t>8+10 = 18</a:t>
            </a:r>
          </a:p>
          <a:p>
            <a:pPr algn="l">
              <a:lnSpc>
                <a:spcPts val="7555"/>
              </a:lnSpc>
            </a:pPr>
          </a:p>
          <a:p>
            <a:pPr algn="l">
              <a:lnSpc>
                <a:spcPts val="7555"/>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891864" y="1438923"/>
            <a:ext cx="11650085" cy="6082665"/>
          </a:xfrm>
          <a:prstGeom prst="rect">
            <a:avLst/>
          </a:prstGeom>
        </p:spPr>
        <p:txBody>
          <a:bodyPr anchor="t" rtlCol="false" tIns="0" lIns="0" bIns="0" rIns="0">
            <a:spAutoFit/>
          </a:bodyPr>
          <a:lstStyle/>
          <a:p>
            <a:pPr algn="just" marL="755646" indent="-377823" lvl="1">
              <a:lnSpc>
                <a:spcPts val="4829"/>
              </a:lnSpc>
              <a:buFont typeface="Arial"/>
              <a:buChar char="•"/>
            </a:pPr>
            <a:r>
              <a:rPr lang="en-US" b="true" sz="3499">
                <a:solidFill>
                  <a:srgbClr val="F86B01"/>
                </a:solidFill>
                <a:latin typeface="Montserrat Bold"/>
                <a:ea typeface="Montserrat Bold"/>
                <a:cs typeface="Montserrat Bold"/>
                <a:sym typeface="Montserrat Bold"/>
              </a:rPr>
              <a:t>CLASSIFICAÇÃO TRIBUTO SOBRE RENDA, CONSUMO, PATRIMÔNIO</a:t>
            </a:r>
          </a:p>
          <a:p>
            <a:pPr algn="just">
              <a:lnSpc>
                <a:spcPts val="4829"/>
              </a:lnSpc>
            </a:pPr>
          </a:p>
          <a:p>
            <a:pPr algn="just" marL="755646" indent="-377823" lvl="1">
              <a:lnSpc>
                <a:spcPts val="4829"/>
              </a:lnSpc>
              <a:buFont typeface="Arial"/>
              <a:buChar char="•"/>
            </a:pPr>
            <a:r>
              <a:rPr lang="en-US" b="true" sz="3499">
                <a:solidFill>
                  <a:srgbClr val="F86B01"/>
                </a:solidFill>
                <a:latin typeface="Montserrat Bold"/>
                <a:ea typeface="Montserrat Bold"/>
                <a:cs typeface="Montserrat Bold"/>
                <a:sym typeface="Montserrat Bold"/>
              </a:rPr>
              <a:t>A TENTATIVA DO REPASSE SEMPRE VAI OCORRER</a:t>
            </a:r>
          </a:p>
          <a:p>
            <a:pPr algn="just">
              <a:lnSpc>
                <a:spcPts val="4829"/>
              </a:lnSpc>
            </a:pPr>
          </a:p>
          <a:p>
            <a:pPr algn="just" marL="755646" indent="-377823" lvl="1">
              <a:lnSpc>
                <a:spcPts val="4829"/>
              </a:lnSpc>
              <a:buFont typeface="Arial"/>
              <a:buChar char="•"/>
            </a:pPr>
            <a:r>
              <a:rPr lang="en-US" b="true" sz="3499">
                <a:solidFill>
                  <a:srgbClr val="F86B01"/>
                </a:solidFill>
                <a:latin typeface="Montserrat Bold"/>
                <a:ea typeface="Montserrat Bold"/>
                <a:cs typeface="Montserrat Bold"/>
                <a:sym typeface="Montserrat Bold"/>
              </a:rPr>
              <a:t> IMPOSTO DIRETO OU INDIRETO</a:t>
            </a:r>
          </a:p>
          <a:p>
            <a:pPr algn="just">
              <a:lnSpc>
                <a:spcPts val="4829"/>
              </a:lnSpc>
            </a:pPr>
          </a:p>
          <a:p>
            <a:pPr algn="just">
              <a:lnSpc>
                <a:spcPts val="4829"/>
              </a:lnSpc>
            </a:pPr>
          </a:p>
          <a:p>
            <a:pPr algn="just">
              <a:lnSpc>
                <a:spcPts val="4829"/>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Freeform 7" id="7"/>
          <p:cNvSpPr/>
          <p:nvPr/>
        </p:nvSpPr>
        <p:spPr>
          <a:xfrm flipH="false" flipV="false" rot="0">
            <a:off x="2767600" y="3850693"/>
            <a:ext cx="8684002" cy="4267323"/>
          </a:xfrm>
          <a:custGeom>
            <a:avLst/>
            <a:gdLst/>
            <a:ahLst/>
            <a:cxnLst/>
            <a:rect r="r" b="b" t="t" l="l"/>
            <a:pathLst>
              <a:path h="4267323" w="8684002">
                <a:moveTo>
                  <a:pt x="0" y="0"/>
                </a:moveTo>
                <a:lnTo>
                  <a:pt x="8684002" y="0"/>
                </a:lnTo>
                <a:lnTo>
                  <a:pt x="8684002" y="4267323"/>
                </a:lnTo>
                <a:lnTo>
                  <a:pt x="0" y="4267323"/>
                </a:lnTo>
                <a:lnTo>
                  <a:pt x="0" y="0"/>
                </a:lnTo>
                <a:close/>
              </a:path>
            </a:pathLst>
          </a:custGeom>
          <a:blipFill>
            <a:blip r:embed="rId3"/>
            <a:stretch>
              <a:fillRect l="0" t="0" r="0" b="0"/>
            </a:stretch>
          </a:blipFill>
        </p:spPr>
      </p:sp>
      <p:sp>
        <p:nvSpPr>
          <p:cNvPr name="TextBox 8" id="8"/>
          <p:cNvSpPr txBox="true"/>
          <p:nvPr/>
        </p:nvSpPr>
        <p:spPr>
          <a:xfrm rot="0">
            <a:off x="1540417" y="837465"/>
            <a:ext cx="11650085" cy="3961919"/>
          </a:xfrm>
          <a:prstGeom prst="rect">
            <a:avLst/>
          </a:prstGeom>
        </p:spPr>
        <p:txBody>
          <a:bodyPr anchor="t" rtlCol="false" tIns="0" lIns="0" bIns="0" rIns="0">
            <a:spAutoFit/>
          </a:bodyPr>
          <a:lstStyle/>
          <a:p>
            <a:pPr algn="l">
              <a:lnSpc>
                <a:spcPts val="5779"/>
              </a:lnSpc>
            </a:pPr>
            <a:r>
              <a:rPr lang="en-US" sz="4187" b="true">
                <a:solidFill>
                  <a:srgbClr val="02051A"/>
                </a:solidFill>
                <a:latin typeface="Montserrat Bold"/>
                <a:ea typeface="Montserrat Bold"/>
                <a:cs typeface="Montserrat Bold"/>
                <a:sym typeface="Montserrat Bold"/>
              </a:rPr>
              <a:t>CARGA TRIBUTÁRIA VS. PESO DO SISTEMA TRIBUTÁRIO</a:t>
            </a:r>
          </a:p>
          <a:p>
            <a:pPr algn="l">
              <a:lnSpc>
                <a:spcPts val="3019"/>
              </a:lnSpc>
            </a:pPr>
          </a:p>
          <a:p>
            <a:pPr algn="l" marL="472334" indent="-236167" lvl="1">
              <a:lnSpc>
                <a:spcPts val="3019"/>
              </a:lnSpc>
              <a:buFont typeface="Arial"/>
              <a:buChar char="•"/>
            </a:pPr>
            <a:r>
              <a:rPr lang="en-US" b="true" sz="2187">
                <a:solidFill>
                  <a:srgbClr val="02051A"/>
                </a:solidFill>
                <a:latin typeface="Montserrat Bold"/>
                <a:ea typeface="Montserrat Bold"/>
                <a:cs typeface="Montserrat Bold"/>
                <a:sym typeface="Montserrat Bold"/>
              </a:rPr>
              <a:t>DIFERENÇA ENTRE CARGA TRIBUTÁRIA E PESO DO SISTEMA</a:t>
            </a:r>
          </a:p>
          <a:p>
            <a:pPr algn="l" marL="472334" indent="-236167" lvl="1">
              <a:lnSpc>
                <a:spcPts val="3019"/>
              </a:lnSpc>
              <a:buFont typeface="Arial"/>
              <a:buChar char="•"/>
            </a:pPr>
            <a:r>
              <a:rPr lang="en-US" b="true" sz="2187">
                <a:solidFill>
                  <a:srgbClr val="02051A"/>
                </a:solidFill>
                <a:latin typeface="Montserrat Bold"/>
                <a:ea typeface="Montserrat Bold"/>
                <a:cs typeface="Montserrat Bold"/>
                <a:sym typeface="Montserrat Bold"/>
              </a:rPr>
              <a:t>INFLUÊNCIA NOS CUSTOS OPERACIONAIS E ÔNUS ECONÔMICO AOS CONSUMIDORES</a:t>
            </a:r>
          </a:p>
          <a:p>
            <a:pPr algn="l">
              <a:lnSpc>
                <a:spcPts val="3019"/>
              </a:lnSpc>
            </a:pPr>
          </a:p>
          <a:p>
            <a:pPr algn="l">
              <a:lnSpc>
                <a:spcPts val="2329"/>
              </a:lnSpc>
            </a:pPr>
          </a:p>
          <a:p>
            <a:pPr algn="l">
              <a:lnSpc>
                <a:spcPts val="2329"/>
              </a:lnSpc>
              <a:spcBef>
                <a:spcPct val="0"/>
              </a:spcBef>
            </a:pPr>
          </a:p>
        </p:txBody>
      </p:sp>
      <p:sp>
        <p:nvSpPr>
          <p:cNvPr name="TextBox 9" id="9"/>
          <p:cNvSpPr txBox="true"/>
          <p:nvPr/>
        </p:nvSpPr>
        <p:spPr>
          <a:xfrm rot="0">
            <a:off x="2767600" y="8232316"/>
            <a:ext cx="9733771" cy="410718"/>
          </a:xfrm>
          <a:prstGeom prst="rect">
            <a:avLst/>
          </a:prstGeom>
        </p:spPr>
        <p:txBody>
          <a:bodyPr anchor="t" rtlCol="false" tIns="0" lIns="0" bIns="0" rIns="0">
            <a:spAutoFit/>
          </a:bodyPr>
          <a:lstStyle/>
          <a:p>
            <a:pPr algn="l">
              <a:lnSpc>
                <a:spcPts val="1655"/>
              </a:lnSpc>
              <a:spcBef>
                <a:spcPct val="0"/>
              </a:spcBef>
            </a:pPr>
            <a:r>
              <a:rPr lang="en-US" b="true" sz="1200">
                <a:solidFill>
                  <a:srgbClr val="02051A"/>
                </a:solidFill>
                <a:latin typeface="Montserrat Bold"/>
                <a:ea typeface="Montserrat Bold"/>
                <a:cs typeface="Montserrat Bold"/>
                <a:sym typeface="Montserrat Bold"/>
              </a:rPr>
              <a:t>PARA A OCDE, ESSA COMPLEXIDADE É PARTE DA EXPLICAÇÃO PARA O FRACO DESEMPENHO DA PRODUTIVIDADE DO PAÍS EM COMPARAÇÃO COM OUTRAS ECONOMIAS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AutoShape 2" id="2"/>
          <p:cNvSpPr/>
          <p:nvPr/>
        </p:nvSpPr>
        <p:spPr>
          <a:xfrm rot="-1753206">
            <a:off x="465875" y="5918203"/>
            <a:ext cx="25783492" cy="9586163"/>
          </a:xfrm>
          <a:prstGeom prst="rect">
            <a:avLst/>
          </a:prstGeom>
          <a:solidFill>
            <a:srgbClr val="FF700A">
              <a:alpha val="4706"/>
            </a:srgbClr>
          </a:solidFill>
        </p:spPr>
      </p:sp>
      <p:sp>
        <p:nvSpPr>
          <p:cNvPr name="Freeform 3" id="3"/>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28700" y="8156196"/>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rot="0">
            <a:off x="1028700" y="9591065"/>
            <a:ext cx="16230600" cy="1351653"/>
          </a:xfrm>
          <a:prstGeom prst="rect">
            <a:avLst/>
          </a:prstGeom>
          <a:solidFill>
            <a:srgbClr val="02051A"/>
          </a:solidFill>
        </p:spPr>
      </p:sp>
      <p:sp>
        <p:nvSpPr>
          <p:cNvPr name="AutoShape 6" id="6"/>
          <p:cNvSpPr/>
          <p:nvPr/>
        </p:nvSpPr>
        <p:spPr>
          <a:xfrm rot="0">
            <a:off x="1028700" y="-675827"/>
            <a:ext cx="16230600" cy="1351653"/>
          </a:xfrm>
          <a:prstGeom prst="rect">
            <a:avLst/>
          </a:prstGeom>
          <a:solidFill>
            <a:srgbClr val="02051A"/>
          </a:solidFill>
        </p:spPr>
      </p:sp>
      <p:sp>
        <p:nvSpPr>
          <p:cNvPr name="Freeform 7" id="7"/>
          <p:cNvSpPr/>
          <p:nvPr/>
        </p:nvSpPr>
        <p:spPr>
          <a:xfrm flipH="false" flipV="false" rot="0">
            <a:off x="3599397" y="3143391"/>
            <a:ext cx="9758224" cy="5307821"/>
          </a:xfrm>
          <a:custGeom>
            <a:avLst/>
            <a:gdLst/>
            <a:ahLst/>
            <a:cxnLst/>
            <a:rect r="r" b="b" t="t" l="l"/>
            <a:pathLst>
              <a:path h="5307821" w="9758224">
                <a:moveTo>
                  <a:pt x="0" y="0"/>
                </a:moveTo>
                <a:lnTo>
                  <a:pt x="9758224" y="0"/>
                </a:lnTo>
                <a:lnTo>
                  <a:pt x="9758224" y="5307820"/>
                </a:lnTo>
                <a:lnTo>
                  <a:pt x="0" y="5307820"/>
                </a:lnTo>
                <a:lnTo>
                  <a:pt x="0" y="0"/>
                </a:lnTo>
                <a:close/>
              </a:path>
            </a:pathLst>
          </a:custGeom>
          <a:blipFill>
            <a:blip r:embed="rId4"/>
            <a:stretch>
              <a:fillRect l="0" t="0" r="0" b="0"/>
            </a:stretch>
          </a:blipFill>
        </p:spPr>
      </p:sp>
      <p:sp>
        <p:nvSpPr>
          <p:cNvPr name="TextBox 8" id="8"/>
          <p:cNvSpPr txBox="true"/>
          <p:nvPr/>
        </p:nvSpPr>
        <p:spPr>
          <a:xfrm rot="0">
            <a:off x="551946" y="2237736"/>
            <a:ext cx="16829959" cy="610639"/>
          </a:xfrm>
          <a:prstGeom prst="rect">
            <a:avLst/>
          </a:prstGeom>
        </p:spPr>
        <p:txBody>
          <a:bodyPr anchor="t" rtlCol="false" tIns="0" lIns="0" bIns="0" rIns="0">
            <a:spAutoFit/>
          </a:bodyPr>
          <a:lstStyle/>
          <a:p>
            <a:pPr algn="l">
              <a:lnSpc>
                <a:spcPts val="2508"/>
              </a:lnSpc>
              <a:spcBef>
                <a:spcPct val="0"/>
              </a:spcBef>
            </a:pPr>
            <a:r>
              <a:rPr lang="en-US" sz="1817">
                <a:solidFill>
                  <a:srgbClr val="000000"/>
                </a:solidFill>
                <a:latin typeface="DM Sans"/>
                <a:ea typeface="DM Sans"/>
                <a:cs typeface="DM Sans"/>
                <a:sym typeface="DM Sans"/>
              </a:rPr>
              <a:t>O tempo médio para cumprimento das obrigações acessórias varia conforme o porte da empresa, e segundo a Deloitte, pode chegar a 34 mil horas por ano . </a:t>
            </a:r>
          </a:p>
          <a:p>
            <a:pPr algn="l">
              <a:lnSpc>
                <a:spcPts val="2508"/>
              </a:lnSpc>
              <a:spcBef>
                <a:spcPct val="0"/>
              </a:spcBef>
            </a:pPr>
            <a:r>
              <a:rPr lang="en-US" sz="1817">
                <a:solidFill>
                  <a:srgbClr val="000000"/>
                </a:solidFill>
                <a:latin typeface="DM Sans"/>
                <a:ea typeface="DM Sans"/>
                <a:cs typeface="DM Sans"/>
                <a:sym typeface="DM Sans"/>
              </a:rPr>
              <a:t>O Banco Mundial estima a média em 1.500 horas.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581627" y="5589330"/>
            <a:ext cx="6667537" cy="3275494"/>
            <a:chOff x="0" y="0"/>
            <a:chExt cx="2255438" cy="1108006"/>
          </a:xfrm>
        </p:grpSpPr>
        <p:sp>
          <p:nvSpPr>
            <p:cNvPr name="Freeform 4" id="4"/>
            <p:cNvSpPr/>
            <p:nvPr/>
          </p:nvSpPr>
          <p:spPr>
            <a:xfrm flipH="false" flipV="false" rot="0">
              <a:off x="0" y="0"/>
              <a:ext cx="2255438" cy="1108007"/>
            </a:xfrm>
            <a:custGeom>
              <a:avLst/>
              <a:gdLst/>
              <a:ahLst/>
              <a:cxnLst/>
              <a:rect r="r" b="b" t="t" l="l"/>
              <a:pathLst>
                <a:path h="1108007" w="2255438">
                  <a:moveTo>
                    <a:pt x="2130978" y="1108006"/>
                  </a:moveTo>
                  <a:lnTo>
                    <a:pt x="124460" y="1108006"/>
                  </a:lnTo>
                  <a:cubicBezTo>
                    <a:pt x="55880" y="1108006"/>
                    <a:pt x="0" y="1052126"/>
                    <a:pt x="0" y="983546"/>
                  </a:cubicBezTo>
                  <a:lnTo>
                    <a:pt x="0" y="124460"/>
                  </a:lnTo>
                  <a:cubicBezTo>
                    <a:pt x="0" y="55880"/>
                    <a:pt x="55880" y="0"/>
                    <a:pt x="124460" y="0"/>
                  </a:cubicBezTo>
                  <a:lnTo>
                    <a:pt x="2130978" y="0"/>
                  </a:lnTo>
                  <a:cubicBezTo>
                    <a:pt x="2199558" y="0"/>
                    <a:pt x="2255438" y="55880"/>
                    <a:pt x="2255438" y="124460"/>
                  </a:cubicBezTo>
                  <a:lnTo>
                    <a:pt x="2255438" y="983547"/>
                  </a:lnTo>
                  <a:cubicBezTo>
                    <a:pt x="2255438" y="1052126"/>
                    <a:pt x="2199558" y="1108007"/>
                    <a:pt x="2130978" y="1108007"/>
                  </a:cubicBezTo>
                  <a:close/>
                </a:path>
              </a:pathLst>
            </a:custGeom>
            <a:solidFill>
              <a:srgbClr val="575B68"/>
            </a:solidFill>
          </p:spPr>
        </p:sp>
      </p:grpSp>
      <p:grpSp>
        <p:nvGrpSpPr>
          <p:cNvPr name="Group 5" id="5"/>
          <p:cNvGrpSpPr/>
          <p:nvPr/>
        </p:nvGrpSpPr>
        <p:grpSpPr>
          <a:xfrm rot="0">
            <a:off x="7865814" y="1422177"/>
            <a:ext cx="8383350" cy="8420459"/>
            <a:chOff x="0" y="0"/>
            <a:chExt cx="2835849" cy="2848402"/>
          </a:xfrm>
        </p:grpSpPr>
        <p:sp>
          <p:nvSpPr>
            <p:cNvPr name="Freeform 6" id="6"/>
            <p:cNvSpPr/>
            <p:nvPr/>
          </p:nvSpPr>
          <p:spPr>
            <a:xfrm flipH="false" flipV="false" rot="0">
              <a:off x="0" y="0"/>
              <a:ext cx="2835849" cy="2848402"/>
            </a:xfrm>
            <a:custGeom>
              <a:avLst/>
              <a:gdLst/>
              <a:ahLst/>
              <a:cxnLst/>
              <a:rect r="r" b="b" t="t" l="l"/>
              <a:pathLst>
                <a:path h="2848402" w="2835849">
                  <a:moveTo>
                    <a:pt x="2711389" y="2848402"/>
                  </a:moveTo>
                  <a:lnTo>
                    <a:pt x="124460" y="2848402"/>
                  </a:lnTo>
                  <a:cubicBezTo>
                    <a:pt x="55880" y="2848402"/>
                    <a:pt x="0" y="2792522"/>
                    <a:pt x="0" y="2723942"/>
                  </a:cubicBezTo>
                  <a:lnTo>
                    <a:pt x="0" y="124460"/>
                  </a:lnTo>
                  <a:cubicBezTo>
                    <a:pt x="0" y="55880"/>
                    <a:pt x="55880" y="0"/>
                    <a:pt x="124460" y="0"/>
                  </a:cubicBezTo>
                  <a:lnTo>
                    <a:pt x="2711389" y="0"/>
                  </a:lnTo>
                  <a:cubicBezTo>
                    <a:pt x="2779969" y="0"/>
                    <a:pt x="2835849" y="55880"/>
                    <a:pt x="2835849" y="124460"/>
                  </a:cubicBezTo>
                  <a:lnTo>
                    <a:pt x="2835849" y="2723942"/>
                  </a:lnTo>
                  <a:cubicBezTo>
                    <a:pt x="2835849" y="2792522"/>
                    <a:pt x="2779969" y="2848402"/>
                    <a:pt x="2711389" y="2848402"/>
                  </a:cubicBezTo>
                  <a:close/>
                </a:path>
              </a:pathLst>
            </a:custGeom>
            <a:solidFill>
              <a:srgbClr val="575B68"/>
            </a:solidFill>
          </p:spPr>
        </p:sp>
      </p:grpSp>
      <p:grpSp>
        <p:nvGrpSpPr>
          <p:cNvPr name="Group 7" id="7"/>
          <p:cNvGrpSpPr/>
          <p:nvPr/>
        </p:nvGrpSpPr>
        <p:grpSpPr>
          <a:xfrm rot="0">
            <a:off x="1162854" y="1422177"/>
            <a:ext cx="875983" cy="875983"/>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700A"/>
            </a:solidFill>
          </p:spPr>
        </p:sp>
      </p:grpSp>
      <p:grpSp>
        <p:nvGrpSpPr>
          <p:cNvPr name="Group 9" id="9"/>
          <p:cNvGrpSpPr/>
          <p:nvPr/>
        </p:nvGrpSpPr>
        <p:grpSpPr>
          <a:xfrm rot="0">
            <a:off x="16655930" y="1049823"/>
            <a:ext cx="603370" cy="603370"/>
            <a:chOff x="0" y="0"/>
            <a:chExt cx="804493" cy="804493"/>
          </a:xfrm>
        </p:grpSpPr>
        <p:grpSp>
          <p:nvGrpSpPr>
            <p:cNvPr name="Group 10" id="10"/>
            <p:cNvGrpSpPr/>
            <p:nvPr/>
          </p:nvGrpSpPr>
          <p:grpSpPr>
            <a:xfrm rot="0">
              <a:off x="0" y="0"/>
              <a:ext cx="804493" cy="130723"/>
              <a:chOff x="0" y="0"/>
              <a:chExt cx="1913890" cy="310990"/>
            </a:xfrm>
          </p:grpSpPr>
          <p:sp>
            <p:nvSpPr>
              <p:cNvPr name="Freeform 11" id="11"/>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FF700A"/>
              </a:solidFill>
            </p:spPr>
          </p:sp>
        </p:grpSp>
        <p:grpSp>
          <p:nvGrpSpPr>
            <p:cNvPr name="Group 12" id="12"/>
            <p:cNvGrpSpPr/>
            <p:nvPr/>
          </p:nvGrpSpPr>
          <p:grpSpPr>
            <a:xfrm rot="0">
              <a:off x="0" y="336885"/>
              <a:ext cx="804493" cy="130723"/>
              <a:chOff x="0" y="0"/>
              <a:chExt cx="1913890" cy="310990"/>
            </a:xfrm>
          </p:grpSpPr>
          <p:sp>
            <p:nvSpPr>
              <p:cNvPr name="Freeform 13" id="13"/>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FF700A"/>
              </a:solidFill>
            </p:spPr>
          </p:sp>
        </p:grpSp>
        <p:grpSp>
          <p:nvGrpSpPr>
            <p:cNvPr name="Group 14" id="14"/>
            <p:cNvGrpSpPr/>
            <p:nvPr/>
          </p:nvGrpSpPr>
          <p:grpSpPr>
            <a:xfrm rot="0">
              <a:off x="0" y="673770"/>
              <a:ext cx="804493" cy="130723"/>
              <a:chOff x="0" y="0"/>
              <a:chExt cx="1913890" cy="310990"/>
            </a:xfrm>
          </p:grpSpPr>
          <p:sp>
            <p:nvSpPr>
              <p:cNvPr name="Freeform 15" id="15"/>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FF700A"/>
              </a:solidFill>
            </p:spPr>
          </p:sp>
        </p:grpSp>
      </p:grpSp>
      <p:sp>
        <p:nvSpPr>
          <p:cNvPr name="Freeform 16" id="16"/>
          <p:cNvSpPr/>
          <p:nvPr/>
        </p:nvSpPr>
        <p:spPr>
          <a:xfrm flipH="false" flipV="false" rot="0">
            <a:off x="9369809" y="1921273"/>
            <a:ext cx="5375359" cy="7422267"/>
          </a:xfrm>
          <a:custGeom>
            <a:avLst/>
            <a:gdLst/>
            <a:ahLst/>
            <a:cxnLst/>
            <a:rect r="r" b="b" t="t" l="l"/>
            <a:pathLst>
              <a:path h="7422267" w="5375359">
                <a:moveTo>
                  <a:pt x="0" y="0"/>
                </a:moveTo>
                <a:lnTo>
                  <a:pt x="5375359" y="0"/>
                </a:lnTo>
                <a:lnTo>
                  <a:pt x="5375359" y="7422267"/>
                </a:lnTo>
                <a:lnTo>
                  <a:pt x="0" y="7422267"/>
                </a:lnTo>
                <a:lnTo>
                  <a:pt x="0" y="0"/>
                </a:lnTo>
                <a:close/>
              </a:path>
            </a:pathLst>
          </a:custGeom>
          <a:blipFill>
            <a:blip r:embed="rId3"/>
            <a:stretch>
              <a:fillRect l="0" t="0" r="0" b="0"/>
            </a:stretch>
          </a:blipFill>
        </p:spPr>
      </p:sp>
      <p:sp>
        <p:nvSpPr>
          <p:cNvPr name="TextBox 17" id="17"/>
          <p:cNvSpPr txBox="true"/>
          <p:nvPr/>
        </p:nvSpPr>
        <p:spPr>
          <a:xfrm rot="0">
            <a:off x="2446613" y="807929"/>
            <a:ext cx="5419201" cy="2797175"/>
          </a:xfrm>
          <a:prstGeom prst="rect">
            <a:avLst/>
          </a:prstGeom>
        </p:spPr>
        <p:txBody>
          <a:bodyPr anchor="t" rtlCol="false" tIns="0" lIns="0" bIns="0" rIns="0">
            <a:spAutoFit/>
          </a:bodyPr>
          <a:lstStyle/>
          <a:p>
            <a:pPr algn="l" marL="0" indent="0" lvl="0">
              <a:lnSpc>
                <a:spcPts val="5500"/>
              </a:lnSpc>
              <a:spcBef>
                <a:spcPct val="0"/>
              </a:spcBef>
            </a:pPr>
            <a:r>
              <a:rPr lang="en-US" b="true" sz="5000" spc="-150">
                <a:solidFill>
                  <a:srgbClr val="02051A"/>
                </a:solidFill>
                <a:latin typeface="Montserrat Bold"/>
                <a:ea typeface="Montserrat Bold"/>
                <a:cs typeface="Montserrat Bold"/>
                <a:sym typeface="Montserrat Bold"/>
              </a:rPr>
              <a:t>Contexto Relações Jurídicos Tributárias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AutoShape 2" id="2"/>
          <p:cNvSpPr/>
          <p:nvPr/>
        </p:nvSpPr>
        <p:spPr>
          <a:xfrm rot="-1753206">
            <a:off x="-1220626" y="4797984"/>
            <a:ext cx="25783492" cy="9586163"/>
          </a:xfrm>
          <a:prstGeom prst="rect">
            <a:avLst/>
          </a:prstGeom>
          <a:solidFill>
            <a:srgbClr val="FF700A">
              <a:alpha val="4706"/>
            </a:srgbClr>
          </a:solidFill>
        </p:spPr>
      </p:sp>
      <p:sp>
        <p:nvSpPr>
          <p:cNvPr name="Freeform 3" id="3"/>
          <p:cNvSpPr/>
          <p:nvPr/>
        </p:nvSpPr>
        <p:spPr>
          <a:xfrm flipH="false" flipV="false" rot="0">
            <a:off x="728105" y="8999929"/>
            <a:ext cx="1783058" cy="295015"/>
          </a:xfrm>
          <a:custGeom>
            <a:avLst/>
            <a:gdLst/>
            <a:ahLst/>
            <a:cxnLst/>
            <a:rect r="r" b="b" t="t" l="l"/>
            <a:pathLst>
              <a:path h="295015" w="1783058">
                <a:moveTo>
                  <a:pt x="0" y="0"/>
                </a:moveTo>
                <a:lnTo>
                  <a:pt x="1783059" y="0"/>
                </a:lnTo>
                <a:lnTo>
                  <a:pt x="1783059" y="295016"/>
                </a:lnTo>
                <a:lnTo>
                  <a:pt x="0" y="2950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1028700" y="9591065"/>
            <a:ext cx="16230600" cy="1351653"/>
          </a:xfrm>
          <a:prstGeom prst="rect">
            <a:avLst/>
          </a:prstGeom>
          <a:solidFill>
            <a:srgbClr val="02051A"/>
          </a:solidFill>
        </p:spPr>
      </p:sp>
      <p:sp>
        <p:nvSpPr>
          <p:cNvPr name="AutoShape 5" id="5"/>
          <p:cNvSpPr/>
          <p:nvPr/>
        </p:nvSpPr>
        <p:spPr>
          <a:xfrm rot="0">
            <a:off x="1028700" y="-675827"/>
            <a:ext cx="16230600" cy="1351653"/>
          </a:xfrm>
          <a:prstGeom prst="rect">
            <a:avLst/>
          </a:prstGeom>
          <a:solidFill>
            <a:srgbClr val="02051A"/>
          </a:solidFill>
        </p:spPr>
      </p:sp>
      <p:sp>
        <p:nvSpPr>
          <p:cNvPr name="Freeform 6" id="6"/>
          <p:cNvSpPr/>
          <p:nvPr/>
        </p:nvSpPr>
        <p:spPr>
          <a:xfrm flipH="false" flipV="false" rot="0">
            <a:off x="3078477" y="2369198"/>
            <a:ext cx="11517774" cy="3438141"/>
          </a:xfrm>
          <a:custGeom>
            <a:avLst/>
            <a:gdLst/>
            <a:ahLst/>
            <a:cxnLst/>
            <a:rect r="r" b="b" t="t" l="l"/>
            <a:pathLst>
              <a:path h="3438141" w="11517774">
                <a:moveTo>
                  <a:pt x="0" y="0"/>
                </a:moveTo>
                <a:lnTo>
                  <a:pt x="11517773" y="0"/>
                </a:lnTo>
                <a:lnTo>
                  <a:pt x="11517773" y="3438141"/>
                </a:lnTo>
                <a:lnTo>
                  <a:pt x="0" y="3438141"/>
                </a:lnTo>
                <a:lnTo>
                  <a:pt x="0" y="0"/>
                </a:lnTo>
                <a:close/>
              </a:path>
            </a:pathLst>
          </a:custGeom>
          <a:blipFill>
            <a:blip r:embed="rId4"/>
            <a:stretch>
              <a:fillRect l="0" t="0" r="0" b="0"/>
            </a:stretch>
          </a:blipFill>
        </p:spPr>
      </p:sp>
      <p:sp>
        <p:nvSpPr>
          <p:cNvPr name="TextBox 7" id="7"/>
          <p:cNvSpPr txBox="true"/>
          <p:nvPr/>
        </p:nvSpPr>
        <p:spPr>
          <a:xfrm rot="0">
            <a:off x="1028700" y="1078852"/>
            <a:ext cx="11485215" cy="1290346"/>
          </a:xfrm>
          <a:prstGeom prst="rect">
            <a:avLst/>
          </a:prstGeom>
        </p:spPr>
        <p:txBody>
          <a:bodyPr anchor="t" rtlCol="false" tIns="0" lIns="0" bIns="0" rIns="0">
            <a:spAutoFit/>
          </a:bodyPr>
          <a:lstStyle/>
          <a:p>
            <a:pPr algn="l">
              <a:lnSpc>
                <a:spcPts val="2605"/>
              </a:lnSpc>
            </a:pPr>
            <a:r>
              <a:rPr lang="en-US" sz="1887">
                <a:solidFill>
                  <a:srgbClr val="000000"/>
                </a:solidFill>
                <a:latin typeface="DM Sans"/>
                <a:ea typeface="DM Sans"/>
                <a:cs typeface="DM Sans"/>
                <a:sym typeface="DM Sans"/>
              </a:rPr>
              <a:t>Carga Tributária Total</a:t>
            </a:r>
          </a:p>
          <a:p>
            <a:pPr algn="l" marL="407565" indent="-203783" lvl="1">
              <a:lnSpc>
                <a:spcPts val="2605"/>
              </a:lnSpc>
              <a:buFont typeface="Arial"/>
              <a:buChar char="•"/>
            </a:pPr>
            <a:r>
              <a:rPr lang="en-US" sz="1887">
                <a:solidFill>
                  <a:srgbClr val="000000"/>
                </a:solidFill>
                <a:latin typeface="DM Sans"/>
                <a:ea typeface="DM Sans"/>
                <a:cs typeface="DM Sans"/>
                <a:sym typeface="DM Sans"/>
              </a:rPr>
              <a:t>Comparação com a média da OCDE</a:t>
            </a:r>
          </a:p>
          <a:p>
            <a:pPr algn="l" marL="407565" indent="-203783" lvl="1">
              <a:lnSpc>
                <a:spcPts val="2605"/>
              </a:lnSpc>
              <a:buFont typeface="Arial"/>
              <a:buChar char="•"/>
            </a:pPr>
            <a:r>
              <a:rPr lang="en-US" sz="1887">
                <a:solidFill>
                  <a:srgbClr val="000000"/>
                </a:solidFill>
                <a:latin typeface="DM Sans"/>
                <a:ea typeface="DM Sans"/>
                <a:cs typeface="DM Sans"/>
                <a:sym typeface="DM Sans"/>
              </a:rPr>
              <a:t>Análise da tributação sobre diferentes bases (renda, folha de salários, propriedade, bens e serviços)</a:t>
            </a:r>
          </a:p>
          <a:p>
            <a:pPr algn="l">
              <a:lnSpc>
                <a:spcPts val="2605"/>
              </a:lnSpc>
              <a:spcBef>
                <a:spcPct val="0"/>
              </a:spcBef>
            </a:pPr>
          </a:p>
        </p:txBody>
      </p:sp>
      <p:sp>
        <p:nvSpPr>
          <p:cNvPr name="TextBox 8" id="8"/>
          <p:cNvSpPr txBox="true"/>
          <p:nvPr/>
        </p:nvSpPr>
        <p:spPr>
          <a:xfrm rot="0">
            <a:off x="444623" y="6417246"/>
            <a:ext cx="17843377" cy="2194079"/>
          </a:xfrm>
          <a:prstGeom prst="rect">
            <a:avLst/>
          </a:prstGeom>
        </p:spPr>
        <p:txBody>
          <a:bodyPr anchor="t" rtlCol="false" tIns="0" lIns="0" bIns="0" rIns="0">
            <a:spAutoFit/>
          </a:bodyPr>
          <a:lstStyle/>
          <a:p>
            <a:pPr algn="l">
              <a:lnSpc>
                <a:spcPts val="4399"/>
              </a:lnSpc>
              <a:spcBef>
                <a:spcPct val="0"/>
              </a:spcBef>
            </a:pPr>
            <a:r>
              <a:rPr lang="en-US" sz="3187">
                <a:solidFill>
                  <a:srgbClr val="000000"/>
                </a:solidFill>
                <a:latin typeface="DM Sans"/>
                <a:ea typeface="DM Sans"/>
                <a:cs typeface="DM Sans"/>
                <a:sym typeface="DM Sans"/>
              </a:rPr>
              <a:t>O hiato de conformidade é uma metodologia reconhecida mundialmente, referida na literatura internacional como compliance gap, representando a diferença entre o potencial de arrecadação fiscal estipulado pela legislação tributária de um país e o valor efetivamente obtido.</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28700" y="2038067"/>
            <a:ext cx="14490150" cy="1181100"/>
          </a:xfrm>
          <a:prstGeom prst="rect">
            <a:avLst/>
          </a:prstGeom>
        </p:spPr>
        <p:txBody>
          <a:bodyPr anchor="t" rtlCol="false" tIns="0" lIns="0" bIns="0" rIns="0">
            <a:spAutoFit/>
          </a:bodyPr>
          <a:lstStyle/>
          <a:p>
            <a:pPr algn="l">
              <a:lnSpc>
                <a:spcPts val="9360"/>
              </a:lnSpc>
            </a:pPr>
            <a:r>
              <a:rPr lang="en-US" b="true" sz="7800">
                <a:solidFill>
                  <a:srgbClr val="FFFEFE"/>
                </a:solidFill>
                <a:latin typeface="Montserrat Bold"/>
                <a:ea typeface="Montserrat Bold"/>
                <a:cs typeface="Montserrat Bold"/>
                <a:sym typeface="Montserrat Bold"/>
              </a:rPr>
              <a:t>ALÍQUOTA</a:t>
            </a:r>
          </a:p>
        </p:txBody>
      </p:sp>
      <p:sp>
        <p:nvSpPr>
          <p:cNvPr name="TextBox 4" id="4"/>
          <p:cNvSpPr txBox="true"/>
          <p:nvPr/>
        </p:nvSpPr>
        <p:spPr>
          <a:xfrm rot="0">
            <a:off x="2101010" y="3874981"/>
            <a:ext cx="11236425" cy="4924425"/>
          </a:xfrm>
          <a:prstGeom prst="rect">
            <a:avLst/>
          </a:prstGeom>
        </p:spPr>
        <p:txBody>
          <a:bodyPr anchor="t" rtlCol="false" tIns="0" lIns="0" bIns="0" rIns="0">
            <a:spAutoFit/>
          </a:bodyPr>
          <a:lstStyle/>
          <a:p>
            <a:pPr algn="l">
              <a:lnSpc>
                <a:spcPts val="3778"/>
              </a:lnSpc>
            </a:pPr>
            <a:r>
              <a:rPr lang="en-US" sz="3148" b="true">
                <a:solidFill>
                  <a:srgbClr val="FF700A"/>
                </a:solidFill>
                <a:latin typeface="Montserrat Bold"/>
                <a:ea typeface="Montserrat Bold"/>
                <a:cs typeface="Montserrat Bold"/>
                <a:sym typeface="Montserrat Bold"/>
              </a:rPr>
              <a:t>•AUTONOMIA DOS ENTES NA FIXAÇÃO DE SUA ALÍQUOTA PADRÃO.</a:t>
            </a:r>
          </a:p>
          <a:p>
            <a:pPr algn="l">
              <a:lnSpc>
                <a:spcPts val="3778"/>
              </a:lnSpc>
            </a:pPr>
          </a:p>
          <a:p>
            <a:pPr algn="l">
              <a:lnSpc>
                <a:spcPts val="3778"/>
              </a:lnSpc>
            </a:pPr>
            <a:r>
              <a:rPr lang="en-US" sz="3148" b="true">
                <a:solidFill>
                  <a:srgbClr val="FF700A"/>
                </a:solidFill>
                <a:latin typeface="Montserrat Bold"/>
                <a:ea typeface="Montserrat Bold"/>
                <a:cs typeface="Montserrat Bold"/>
                <a:sym typeface="Montserrat Bold"/>
              </a:rPr>
              <a:t>•ALÍQUOTA DE REFERÊNCIA FIXADA PELO SENADO.</a:t>
            </a:r>
          </a:p>
          <a:p>
            <a:pPr algn="l">
              <a:lnSpc>
                <a:spcPts val="3778"/>
              </a:lnSpc>
            </a:pPr>
          </a:p>
          <a:p>
            <a:pPr algn="l">
              <a:lnSpc>
                <a:spcPts val="3778"/>
              </a:lnSpc>
            </a:pPr>
            <a:r>
              <a:rPr lang="en-US" sz="3148" b="true">
                <a:solidFill>
                  <a:srgbClr val="FF700A"/>
                </a:solidFill>
                <a:latin typeface="Montserrat Bold"/>
                <a:ea typeface="Montserrat Bold"/>
                <a:cs typeface="Montserrat Bold"/>
                <a:sym typeface="Montserrat Bold"/>
              </a:rPr>
              <a:t>•ALÍQUOTA MÁXIMA DE 26,5%.</a:t>
            </a:r>
          </a:p>
          <a:p>
            <a:pPr algn="l">
              <a:lnSpc>
                <a:spcPts val="3778"/>
              </a:lnSpc>
            </a:pPr>
          </a:p>
          <a:p>
            <a:pPr algn="l">
              <a:lnSpc>
                <a:spcPts val="3778"/>
              </a:lnSpc>
            </a:pPr>
            <a:r>
              <a:rPr lang="en-US" sz="3148" b="true">
                <a:solidFill>
                  <a:srgbClr val="FF700A"/>
                </a:solidFill>
                <a:latin typeface="Montserrat Bold"/>
                <a:ea typeface="Montserrat Bold"/>
                <a:cs typeface="Montserrat Bold"/>
                <a:sym typeface="Montserrat Bold"/>
              </a:rPr>
              <a:t>.AVALIAÇÃO QUINQUENAL DA ALÍQUOTA.</a:t>
            </a:r>
          </a:p>
          <a:p>
            <a:pPr algn="l">
              <a:lnSpc>
                <a:spcPts val="3778"/>
              </a:lnSpc>
            </a:pPr>
          </a:p>
          <a:p>
            <a:pPr algn="l">
              <a:lnSpc>
                <a:spcPts val="5098"/>
              </a:lnSpc>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6000"/>
            </a:blip>
            <a:stretch>
              <a:fillRect l="0" t="0" r="0" b="0"/>
            </a:stretch>
          </a:blipFill>
        </p:spPr>
      </p:sp>
      <p:sp>
        <p:nvSpPr>
          <p:cNvPr name="TextBox 3" id="3"/>
          <p:cNvSpPr txBox="true"/>
          <p:nvPr/>
        </p:nvSpPr>
        <p:spPr>
          <a:xfrm rot="0">
            <a:off x="1028700" y="581025"/>
            <a:ext cx="14490150" cy="895350"/>
          </a:xfrm>
          <a:prstGeom prst="rect">
            <a:avLst/>
          </a:prstGeom>
        </p:spPr>
        <p:txBody>
          <a:bodyPr anchor="t" rtlCol="false" tIns="0" lIns="0" bIns="0" rIns="0">
            <a:spAutoFit/>
          </a:bodyPr>
          <a:lstStyle/>
          <a:p>
            <a:pPr algn="l">
              <a:lnSpc>
                <a:spcPts val="7080"/>
              </a:lnSpc>
            </a:pPr>
            <a:r>
              <a:rPr lang="en-US" b="true" sz="5900">
                <a:solidFill>
                  <a:srgbClr val="000724"/>
                </a:solidFill>
                <a:latin typeface="Montserrat Bold"/>
                <a:ea typeface="Montserrat Bold"/>
                <a:cs typeface="Montserrat Bold"/>
                <a:sym typeface="Montserrat Bold"/>
              </a:rPr>
              <a:t>CARGA TRIBUTÁRIA X ALÍQUOTA </a:t>
            </a:r>
          </a:p>
        </p:txBody>
      </p:sp>
      <p:pic>
        <p:nvPicPr>
          <p:cNvPr name="Picture 4" id="4"/>
          <p:cNvPicPr>
            <a:picLocks noChangeAspect="true"/>
          </p:cNvPicPr>
          <p:nvPr/>
        </p:nvPicPr>
        <p:blipFill>
          <a:blip r:embed="rId3"/>
          <a:stretch>
            <a:fillRect/>
          </a:stretch>
        </p:blipFill>
        <p:spPr>
          <a:xfrm rot="0">
            <a:off x="1518583" y="2782242"/>
            <a:ext cx="5951498" cy="5780092"/>
          </a:xfrm>
          <a:prstGeom prst="rect">
            <a:avLst/>
          </a:prstGeom>
        </p:spPr>
      </p:pic>
      <p:pic>
        <p:nvPicPr>
          <p:cNvPr name="Picture 5" id="5"/>
          <p:cNvPicPr>
            <a:picLocks noChangeAspect="true"/>
          </p:cNvPicPr>
          <p:nvPr/>
        </p:nvPicPr>
        <p:blipFill>
          <a:blip r:embed="rId4"/>
          <a:stretch>
            <a:fillRect/>
          </a:stretch>
        </p:blipFill>
        <p:spPr>
          <a:xfrm rot="0">
            <a:off x="8423784" y="2794969"/>
            <a:ext cx="5046939" cy="5798778"/>
          </a:xfrm>
          <a:prstGeom prst="rect">
            <a:avLst/>
          </a:prstGeom>
        </p:spPr>
      </p:pic>
      <p:sp>
        <p:nvSpPr>
          <p:cNvPr name="TextBox 6" id="6"/>
          <p:cNvSpPr txBox="true"/>
          <p:nvPr/>
        </p:nvSpPr>
        <p:spPr>
          <a:xfrm rot="0">
            <a:off x="3216660" y="1584869"/>
            <a:ext cx="2103765" cy="304800"/>
          </a:xfrm>
          <a:prstGeom prst="rect">
            <a:avLst/>
          </a:prstGeom>
        </p:spPr>
        <p:txBody>
          <a:bodyPr anchor="t" rtlCol="false" tIns="0" lIns="0" bIns="0" rIns="0">
            <a:spAutoFit/>
          </a:bodyPr>
          <a:lstStyle/>
          <a:p>
            <a:pPr algn="l">
              <a:lnSpc>
                <a:spcPts val="2400"/>
              </a:lnSpc>
            </a:pPr>
            <a:r>
              <a:rPr lang="en-US" b="true" sz="2000">
                <a:solidFill>
                  <a:srgbClr val="000724"/>
                </a:solidFill>
                <a:latin typeface="Montserrat Bold"/>
                <a:ea typeface="Montserrat Bold"/>
                <a:cs typeface="Montserrat Bold"/>
                <a:sym typeface="Montserrat Bold"/>
              </a:rPr>
              <a:t>12,30% do PIB</a:t>
            </a:r>
          </a:p>
        </p:txBody>
      </p:sp>
      <p:sp>
        <p:nvSpPr>
          <p:cNvPr name="TextBox 7" id="7"/>
          <p:cNvSpPr txBox="true"/>
          <p:nvPr/>
        </p:nvSpPr>
        <p:spPr>
          <a:xfrm rot="0">
            <a:off x="10883726" y="1584869"/>
            <a:ext cx="2103765" cy="304800"/>
          </a:xfrm>
          <a:prstGeom prst="rect">
            <a:avLst/>
          </a:prstGeom>
        </p:spPr>
        <p:txBody>
          <a:bodyPr anchor="t" rtlCol="false" tIns="0" lIns="0" bIns="0" rIns="0">
            <a:spAutoFit/>
          </a:bodyPr>
          <a:lstStyle/>
          <a:p>
            <a:pPr algn="l">
              <a:lnSpc>
                <a:spcPts val="2400"/>
              </a:lnSpc>
            </a:pPr>
            <a:r>
              <a:rPr lang="en-US" b="true" sz="2000">
                <a:solidFill>
                  <a:srgbClr val="000724"/>
                </a:solidFill>
                <a:latin typeface="Montserrat Bold"/>
                <a:ea typeface="Montserrat Bold"/>
                <a:cs typeface="Montserrat Bold"/>
                <a:sym typeface="Montserrat Bold"/>
              </a:rPr>
              <a:t>26,5% + IS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2266950" y="2038067"/>
            <a:ext cx="9956250" cy="4724400"/>
          </a:xfrm>
          <a:prstGeom prst="rect">
            <a:avLst/>
          </a:prstGeom>
        </p:spPr>
        <p:txBody>
          <a:bodyPr anchor="t" rtlCol="false" tIns="0" lIns="0" bIns="0" rIns="0">
            <a:spAutoFit/>
          </a:bodyPr>
          <a:lstStyle/>
          <a:p>
            <a:pPr algn="l">
              <a:lnSpc>
                <a:spcPts val="9360"/>
              </a:lnSpc>
            </a:pPr>
            <a:r>
              <a:rPr lang="en-US" b="true" sz="7800">
                <a:solidFill>
                  <a:srgbClr val="FFFEFE"/>
                </a:solidFill>
                <a:latin typeface="Montserrat Bold"/>
                <a:ea typeface="Montserrat Bold"/>
                <a:cs typeface="Montserrat Bold"/>
                <a:sym typeface="Montserrat Bold"/>
              </a:rPr>
              <a:t> IS - IMPOSTO SELETIVO E IPI ZONA FRANCA DE MAMAUS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133350" y="2311779"/>
            <a:ext cx="13859651" cy="6781800"/>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LC nº 214/2025 define:</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IPI se</a:t>
            </a:r>
            <a:r>
              <a:rPr lang="en-US" sz="2999" spc="59">
                <a:solidFill>
                  <a:srgbClr val="02051A"/>
                </a:solidFill>
                <a:latin typeface="Montserrat"/>
                <a:ea typeface="Montserrat"/>
                <a:cs typeface="Montserrat"/>
                <a:sym typeface="Montserrat"/>
              </a:rPr>
              <a:t>rá mantido para produt</a:t>
            </a:r>
            <a:r>
              <a:rPr lang="en-US" sz="2999" spc="59">
                <a:solidFill>
                  <a:srgbClr val="02051A"/>
                </a:solidFill>
                <a:latin typeface="Montserrat"/>
                <a:ea typeface="Montserrat"/>
                <a:cs typeface="Montserrat"/>
                <a:sym typeface="Montserrat"/>
              </a:rPr>
              <a:t>os fabricado</a:t>
            </a:r>
            <a:r>
              <a:rPr lang="en-US" sz="2999" spc="59">
                <a:solidFill>
                  <a:srgbClr val="02051A"/>
                </a:solidFill>
                <a:latin typeface="Montserrat"/>
                <a:ea typeface="Montserrat"/>
                <a:cs typeface="Montserrat"/>
                <a:sym typeface="Montserrat"/>
              </a:rPr>
              <a:t>s na ZFM com alíquota igual ou superior a 6,5%.</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Para produtos com alíquot</a:t>
            </a:r>
            <a:r>
              <a:rPr lang="en-US" sz="2999" spc="59">
                <a:solidFill>
                  <a:srgbClr val="02051A"/>
                </a:solidFill>
                <a:latin typeface="Montserrat"/>
                <a:ea typeface="Montserrat"/>
                <a:cs typeface="Montserrat"/>
                <a:sym typeface="Montserrat"/>
              </a:rPr>
              <a:t>a</a:t>
            </a:r>
            <a:r>
              <a:rPr lang="en-US" sz="2999" spc="59">
                <a:solidFill>
                  <a:srgbClr val="02051A"/>
                </a:solidFill>
                <a:latin typeface="Montserrat"/>
                <a:ea typeface="Montserrat"/>
                <a:cs typeface="Montserrat"/>
                <a:sym typeface="Montserrat"/>
              </a:rPr>
              <a:t> inferior, o IPI será zerado a p</a:t>
            </a:r>
            <a:r>
              <a:rPr lang="en-US" sz="2999" spc="59">
                <a:solidFill>
                  <a:srgbClr val="02051A"/>
                </a:solidFill>
                <a:latin typeface="Montserrat"/>
                <a:ea typeface="Montserrat"/>
                <a:cs typeface="Montserrat"/>
                <a:sym typeface="Montserrat"/>
              </a:rPr>
              <a:t>ar</a:t>
            </a:r>
            <a:r>
              <a:rPr lang="en-US" sz="2999" spc="59">
                <a:solidFill>
                  <a:srgbClr val="02051A"/>
                </a:solidFill>
                <a:latin typeface="Montserrat"/>
                <a:ea typeface="Montserrat"/>
                <a:cs typeface="Montserrat"/>
                <a:sym typeface="Montserrat"/>
              </a:rPr>
              <a:t>tir de 2027, se atenderem a um dos critério</a:t>
            </a:r>
            <a:r>
              <a:rPr lang="en-US" b="true" sz="2999" spc="59">
                <a:solidFill>
                  <a:srgbClr val="02051A"/>
                </a:solidFill>
                <a:latin typeface="Montserrat Bold"/>
                <a:ea typeface="Montserrat Bold"/>
                <a:cs typeface="Montserrat Bold"/>
                <a:sym typeface="Montserrat Bold"/>
              </a:rPr>
              <a:t>s:</a:t>
            </a:r>
          </a:p>
          <a:p>
            <a:pPr algn="just" marL="647697" indent="-323848" lvl="1">
              <a:lnSpc>
                <a:spcPts val="3899"/>
              </a:lnSpc>
              <a:buFont typeface="Arial"/>
              <a:buChar char="•"/>
            </a:pPr>
            <a:r>
              <a:rPr lang="en-US" b="true" sz="2999" spc="59">
                <a:solidFill>
                  <a:srgbClr val="02051A"/>
                </a:solidFill>
                <a:latin typeface="Montserrat Bold"/>
                <a:ea typeface="Montserrat Bold"/>
                <a:cs typeface="Montserrat Bold"/>
                <a:sym typeface="Montserrat Bold"/>
              </a:rPr>
              <a:t>Critérios para manutenção: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Foram industrializados na ZFM em 2024; ou</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Possuem projeto técnico-econômico aprovado pela SUFRAMA (CAS) entre 01/01/2022 e 16/01/2025.</a:t>
            </a:r>
          </a:p>
          <a:p>
            <a:pPr algn="just" marL="647697" indent="-323848" lvl="1">
              <a:lnSpc>
                <a:spcPts val="3899"/>
              </a:lnSpc>
              <a:buFont typeface="Arial"/>
              <a:buChar char="•"/>
            </a:pPr>
          </a:p>
          <a:p>
            <a:pPr algn="just">
              <a:lnSpc>
                <a:spcPts val="3899"/>
              </a:lnSpc>
            </a:pPr>
            <a:r>
              <a:rPr lang="en-US" sz="2999" spc="59">
                <a:solidFill>
                  <a:srgbClr val="02051A"/>
                </a:solidFill>
                <a:latin typeface="Montserrat"/>
                <a:ea typeface="Montserrat"/>
                <a:cs typeface="Montserrat"/>
                <a:sym typeface="Montserrat"/>
              </a:rPr>
              <a:t>Mensagem-chave: Vantagem para empresas que planejaram estrategicamente sua instalação na ZFM antes da reforma.</a:t>
            </a:r>
          </a:p>
          <a:p>
            <a:pPr algn="just">
              <a:lnSpc>
                <a:spcPts val="3899"/>
              </a:lnSpc>
            </a:pPr>
          </a:p>
          <a:p>
            <a:pPr algn="just">
              <a:lnSpc>
                <a:spcPts val="3899"/>
              </a:lnSpc>
            </a:pPr>
          </a:p>
        </p:txBody>
      </p:sp>
      <p:sp>
        <p:nvSpPr>
          <p:cNvPr name="Freeform 6" id="6"/>
          <p:cNvSpPr/>
          <p:nvPr/>
        </p:nvSpPr>
        <p:spPr>
          <a:xfrm flipH="false" flipV="false" rot="0">
            <a:off x="14297766" y="-33478"/>
            <a:ext cx="4092147" cy="10353955"/>
          </a:xfrm>
          <a:custGeom>
            <a:avLst/>
            <a:gdLst/>
            <a:ahLst/>
            <a:cxnLst/>
            <a:rect r="r" b="b" t="t" l="l"/>
            <a:pathLst>
              <a:path h="10353955" w="4092147">
                <a:moveTo>
                  <a:pt x="0" y="0"/>
                </a:moveTo>
                <a:lnTo>
                  <a:pt x="4092147" y="0"/>
                </a:lnTo>
                <a:lnTo>
                  <a:pt x="4092147" y="10353956"/>
                </a:lnTo>
                <a:lnTo>
                  <a:pt x="0" y="10353956"/>
                </a:lnTo>
                <a:lnTo>
                  <a:pt x="0" y="0"/>
                </a:lnTo>
                <a:close/>
              </a:path>
            </a:pathLst>
          </a:custGeom>
          <a:blipFill>
            <a:blip r:embed="rId4">
              <a:alphaModFix amt="31000"/>
            </a:blip>
            <a:stretch>
              <a:fillRect l="0" t="0" r="0" b="0"/>
            </a:stretch>
          </a:blipFill>
        </p:spPr>
      </p:sp>
      <p:sp>
        <p:nvSpPr>
          <p:cNvPr name="TextBox 7" id="7"/>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CRITÉRIOS PARA A MANUTENÇÃO DO IPI NA ZFM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724"/>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2622426" y="1204133"/>
            <a:ext cx="12702442" cy="7389924"/>
            <a:chOff x="0" y="0"/>
            <a:chExt cx="3850302" cy="2239997"/>
          </a:xfrm>
        </p:grpSpPr>
        <p:sp>
          <p:nvSpPr>
            <p:cNvPr name="Freeform 4" id="4"/>
            <p:cNvSpPr/>
            <p:nvPr/>
          </p:nvSpPr>
          <p:spPr>
            <a:xfrm flipH="false" flipV="false" rot="0">
              <a:off x="0" y="0"/>
              <a:ext cx="3850302" cy="2239997"/>
            </a:xfrm>
            <a:custGeom>
              <a:avLst/>
              <a:gdLst/>
              <a:ahLst/>
              <a:cxnLst/>
              <a:rect r="r" b="b" t="t" l="l"/>
              <a:pathLst>
                <a:path h="2239997" w="3850302">
                  <a:moveTo>
                    <a:pt x="0" y="0"/>
                  </a:moveTo>
                  <a:lnTo>
                    <a:pt x="3850302" y="0"/>
                  </a:lnTo>
                  <a:lnTo>
                    <a:pt x="3850302" y="2239997"/>
                  </a:lnTo>
                  <a:lnTo>
                    <a:pt x="0" y="2239997"/>
                  </a:lnTo>
                  <a:close/>
                </a:path>
              </a:pathLst>
            </a:custGeom>
            <a:solidFill>
              <a:srgbClr val="132A4E"/>
            </a:solidFill>
            <a:ln cap="sq">
              <a:noFill/>
              <a:prstDash val="solid"/>
              <a:miter/>
            </a:ln>
          </p:spPr>
        </p:sp>
        <p:sp>
          <p:nvSpPr>
            <p:cNvPr name="TextBox 5" id="5"/>
            <p:cNvSpPr txBox="true"/>
            <p:nvPr/>
          </p:nvSpPr>
          <p:spPr>
            <a:xfrm>
              <a:off x="0" y="-47625"/>
              <a:ext cx="3850302" cy="2287622"/>
            </a:xfrm>
            <a:prstGeom prst="rect">
              <a:avLst/>
            </a:prstGeom>
          </p:spPr>
          <p:txBody>
            <a:bodyPr anchor="ctr" rtlCol="false" tIns="50800" lIns="50800" bIns="50800" rIns="50800"/>
            <a:lstStyle/>
            <a:p>
              <a:pPr algn="ctr" marL="0" indent="0" lvl="0">
                <a:lnSpc>
                  <a:spcPts val="3360"/>
                </a:lnSpc>
                <a:spcBef>
                  <a:spcPct val="0"/>
                </a:spcBef>
              </a:pPr>
            </a:p>
          </p:txBody>
        </p:sp>
      </p:grpSp>
      <p:sp>
        <p:nvSpPr>
          <p:cNvPr name="Freeform 6" id="6"/>
          <p:cNvSpPr/>
          <p:nvPr/>
        </p:nvSpPr>
        <p:spPr>
          <a:xfrm flipH="false" flipV="false" rot="0">
            <a:off x="4523064" y="9084230"/>
            <a:ext cx="7919720" cy="838705"/>
          </a:xfrm>
          <a:custGeom>
            <a:avLst/>
            <a:gdLst/>
            <a:ahLst/>
            <a:cxnLst/>
            <a:rect r="r" b="b" t="t" l="l"/>
            <a:pathLst>
              <a:path h="838705" w="7919720">
                <a:moveTo>
                  <a:pt x="0" y="0"/>
                </a:moveTo>
                <a:lnTo>
                  <a:pt x="7919720" y="0"/>
                </a:lnTo>
                <a:lnTo>
                  <a:pt x="7919720" y="838705"/>
                </a:lnTo>
                <a:lnTo>
                  <a:pt x="0" y="838705"/>
                </a:lnTo>
                <a:lnTo>
                  <a:pt x="0" y="0"/>
                </a:lnTo>
                <a:close/>
              </a:path>
            </a:pathLst>
          </a:custGeom>
          <a:blipFill>
            <a:blip r:embed="rId3"/>
            <a:stretch>
              <a:fillRect l="0" t="-86495" r="0" b="0"/>
            </a:stretch>
          </a:blipFill>
        </p:spPr>
      </p:sp>
      <p:sp>
        <p:nvSpPr>
          <p:cNvPr name="TextBox 7" id="7"/>
          <p:cNvSpPr txBox="true"/>
          <p:nvPr/>
        </p:nvSpPr>
        <p:spPr>
          <a:xfrm rot="0">
            <a:off x="2894535" y="2787658"/>
            <a:ext cx="12158225" cy="5486400"/>
          </a:xfrm>
          <a:prstGeom prst="rect">
            <a:avLst/>
          </a:prstGeom>
        </p:spPr>
        <p:txBody>
          <a:bodyPr anchor="t" rtlCol="false" tIns="0" lIns="0" bIns="0" rIns="0">
            <a:spAutoFit/>
          </a:bodyPr>
          <a:lstStyle/>
          <a:p>
            <a:pPr algn="ctr">
              <a:lnSpc>
                <a:spcPts val="3600"/>
              </a:lnSpc>
            </a:pPr>
            <a:r>
              <a:rPr lang="en-US" sz="3000" spc="150">
                <a:solidFill>
                  <a:srgbClr val="F8F8F9"/>
                </a:solidFill>
                <a:latin typeface="Montserrat"/>
                <a:ea typeface="Montserrat"/>
                <a:cs typeface="Montserrat"/>
                <a:sym typeface="Montserrat"/>
              </a:rPr>
              <a:t>Mestre em Direito Tributário. </a:t>
            </a:r>
          </a:p>
          <a:p>
            <a:pPr algn="ctr">
              <a:lnSpc>
                <a:spcPts val="3600"/>
              </a:lnSpc>
            </a:pPr>
            <a:r>
              <a:rPr lang="en-US" sz="3000" spc="150">
                <a:solidFill>
                  <a:srgbClr val="F8F8F9"/>
                </a:solidFill>
                <a:latin typeface="Montserrat"/>
                <a:ea typeface="Montserrat"/>
                <a:cs typeface="Montserrat"/>
                <a:sym typeface="Montserrat"/>
              </a:rPr>
              <a:t>Pós-graduada em Auditoria e Perícia Contábil. </a:t>
            </a:r>
          </a:p>
          <a:p>
            <a:pPr algn="ctr">
              <a:lnSpc>
                <a:spcPts val="3600"/>
              </a:lnSpc>
            </a:pPr>
            <a:r>
              <a:rPr lang="en-US" sz="3000" spc="150">
                <a:solidFill>
                  <a:srgbClr val="F8F8F9"/>
                </a:solidFill>
                <a:latin typeface="Montserrat"/>
                <a:ea typeface="Montserrat"/>
                <a:cs typeface="Montserrat"/>
                <a:sym typeface="Montserrat"/>
              </a:rPr>
              <a:t>Formanda em Ciências Contábeis. </a:t>
            </a:r>
          </a:p>
          <a:p>
            <a:pPr algn="ctr">
              <a:lnSpc>
                <a:spcPts val="3600"/>
              </a:lnSpc>
            </a:pPr>
            <a:r>
              <a:rPr lang="en-US" sz="3000" spc="150">
                <a:solidFill>
                  <a:srgbClr val="F8F8F9"/>
                </a:solidFill>
                <a:latin typeface="Montserrat"/>
                <a:ea typeface="Montserrat"/>
                <a:cs typeface="Montserrat"/>
                <a:sym typeface="Montserrat"/>
              </a:rPr>
              <a:t>Estudante de Arquitetura e Urbanismo.</a:t>
            </a:r>
          </a:p>
          <a:p>
            <a:pPr algn="ctr">
              <a:lnSpc>
                <a:spcPts val="3600"/>
              </a:lnSpc>
            </a:pPr>
            <a:r>
              <a:rPr lang="en-US" sz="3000" spc="150">
                <a:solidFill>
                  <a:srgbClr val="F8F8F9"/>
                </a:solidFill>
                <a:latin typeface="Montserrat"/>
                <a:ea typeface="Montserrat"/>
                <a:cs typeface="Montserrat"/>
                <a:sym typeface="Montserrat"/>
              </a:rPr>
              <a:t>Pesquisadora do Grupo de Pesquisa Tributação e Gênero da FGV.</a:t>
            </a:r>
          </a:p>
          <a:p>
            <a:pPr algn="ctr">
              <a:lnSpc>
                <a:spcPts val="3600"/>
              </a:lnSpc>
            </a:pPr>
            <a:r>
              <a:rPr lang="en-US" sz="3000" spc="150">
                <a:solidFill>
                  <a:srgbClr val="F8F8F9"/>
                </a:solidFill>
                <a:latin typeface="Montserrat"/>
                <a:ea typeface="Montserrat"/>
                <a:cs typeface="Montserrat"/>
                <a:sym typeface="Montserrat"/>
              </a:rPr>
              <a:t>Pesquisadora de Tributação de criptoativos no Brasil e no mundo do Instituto IBCHAIN.</a:t>
            </a:r>
          </a:p>
          <a:p>
            <a:pPr algn="ctr">
              <a:lnSpc>
                <a:spcPts val="3600"/>
              </a:lnSpc>
            </a:pPr>
            <a:r>
              <a:rPr lang="en-US" sz="3000" spc="150">
                <a:solidFill>
                  <a:srgbClr val="F8F8F9"/>
                </a:solidFill>
                <a:latin typeface="Montserrat"/>
                <a:ea typeface="Montserrat"/>
                <a:cs typeface="Montserrat"/>
                <a:sym typeface="Montserrat"/>
              </a:rPr>
              <a:t>Co-autora do Livro Reforma Tributária: reflexões, desafios e possibilidades.</a:t>
            </a:r>
          </a:p>
          <a:p>
            <a:pPr algn="ctr">
              <a:lnSpc>
                <a:spcPts val="3600"/>
              </a:lnSpc>
            </a:pPr>
            <a:r>
              <a:rPr lang="en-US" sz="3000" spc="150">
                <a:solidFill>
                  <a:srgbClr val="F8F8F9"/>
                </a:solidFill>
                <a:latin typeface="Montserrat"/>
                <a:ea typeface="Montserrat"/>
                <a:cs typeface="Montserrat"/>
                <a:sym typeface="Montserrat"/>
              </a:rPr>
              <a:t>Afixionada em cursos.</a:t>
            </a:r>
          </a:p>
          <a:p>
            <a:pPr algn="ctr">
              <a:lnSpc>
                <a:spcPts val="3600"/>
              </a:lnSpc>
            </a:pPr>
          </a:p>
        </p:txBody>
      </p:sp>
      <p:sp>
        <p:nvSpPr>
          <p:cNvPr name="Freeform 8" id="8"/>
          <p:cNvSpPr/>
          <p:nvPr/>
        </p:nvSpPr>
        <p:spPr>
          <a:xfrm flipH="false" flipV="false" rot="0">
            <a:off x="16804754" y="9074551"/>
            <a:ext cx="1715127" cy="1715127"/>
          </a:xfrm>
          <a:custGeom>
            <a:avLst/>
            <a:gdLst/>
            <a:ahLst/>
            <a:cxnLst/>
            <a:rect r="r" b="b" t="t" l="l"/>
            <a:pathLst>
              <a:path h="1715127" w="1715127">
                <a:moveTo>
                  <a:pt x="0" y="0"/>
                </a:moveTo>
                <a:lnTo>
                  <a:pt x="1715127" y="0"/>
                </a:lnTo>
                <a:lnTo>
                  <a:pt x="1715127" y="1715126"/>
                </a:lnTo>
                <a:lnTo>
                  <a:pt x="0" y="1715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363441" y="-390286"/>
            <a:ext cx="1715127" cy="1715127"/>
          </a:xfrm>
          <a:custGeom>
            <a:avLst/>
            <a:gdLst/>
            <a:ahLst/>
            <a:cxnLst/>
            <a:rect r="r" b="b" t="t" l="l"/>
            <a:pathLst>
              <a:path h="1715127" w="1715127">
                <a:moveTo>
                  <a:pt x="0" y="0"/>
                </a:moveTo>
                <a:lnTo>
                  <a:pt x="1715127" y="0"/>
                </a:lnTo>
                <a:lnTo>
                  <a:pt x="1715127" y="1715127"/>
                </a:lnTo>
                <a:lnTo>
                  <a:pt x="0" y="17151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4398071" y="-136788"/>
            <a:ext cx="2988937" cy="570615"/>
          </a:xfrm>
          <a:custGeom>
            <a:avLst/>
            <a:gdLst/>
            <a:ahLst/>
            <a:cxnLst/>
            <a:rect r="r" b="b" t="t" l="l"/>
            <a:pathLst>
              <a:path h="570615" w="2988937">
                <a:moveTo>
                  <a:pt x="0" y="0"/>
                </a:moveTo>
                <a:lnTo>
                  <a:pt x="2988938" y="0"/>
                </a:lnTo>
                <a:lnTo>
                  <a:pt x="2988938" y="570616"/>
                </a:lnTo>
                <a:lnTo>
                  <a:pt x="0" y="5706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00991" y="9922935"/>
            <a:ext cx="2988937" cy="570615"/>
          </a:xfrm>
          <a:custGeom>
            <a:avLst/>
            <a:gdLst/>
            <a:ahLst/>
            <a:cxnLst/>
            <a:rect r="r" b="b" t="t" l="l"/>
            <a:pathLst>
              <a:path h="570615" w="2988937">
                <a:moveTo>
                  <a:pt x="0" y="0"/>
                </a:moveTo>
                <a:lnTo>
                  <a:pt x="2988938" y="0"/>
                </a:lnTo>
                <a:lnTo>
                  <a:pt x="2988938" y="570616"/>
                </a:lnTo>
                <a:lnTo>
                  <a:pt x="0" y="5706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4811109" y="1947346"/>
            <a:ext cx="8977837" cy="647700"/>
          </a:xfrm>
          <a:prstGeom prst="rect">
            <a:avLst/>
          </a:prstGeom>
        </p:spPr>
        <p:txBody>
          <a:bodyPr anchor="t" rtlCol="false" tIns="0" lIns="0" bIns="0" rIns="0">
            <a:spAutoFit/>
          </a:bodyPr>
          <a:lstStyle/>
          <a:p>
            <a:pPr algn="ctr" marL="0" indent="0" lvl="0">
              <a:lnSpc>
                <a:spcPts val="5103"/>
              </a:lnSpc>
              <a:spcBef>
                <a:spcPct val="0"/>
              </a:spcBef>
            </a:pPr>
            <a:r>
              <a:rPr lang="en-US" b="true" sz="4253">
                <a:solidFill>
                  <a:srgbClr val="F8F8F9"/>
                </a:solidFill>
                <a:latin typeface="Montserrat Bold"/>
                <a:ea typeface="Montserrat Bold"/>
                <a:cs typeface="Montserrat Bold"/>
                <a:sym typeface="Montserrat Bold"/>
              </a:rPr>
              <a:t>SUELLEN CAMPOS LEOPOLDO</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857250" y="733685"/>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438115" y="1275105"/>
            <a:ext cx="13859651" cy="8315960"/>
          </a:xfrm>
          <a:prstGeom prst="rect">
            <a:avLst/>
          </a:prstGeom>
        </p:spPr>
        <p:txBody>
          <a:bodyPr anchor="t" rtlCol="false" tIns="0" lIns="0" bIns="0" rIns="0">
            <a:spAutoFit/>
          </a:bodyPr>
          <a:lstStyle/>
          <a:p>
            <a:pPr algn="just">
              <a:lnSpc>
                <a:spcPts val="2859"/>
              </a:lnSpc>
            </a:pPr>
            <a:r>
              <a:rPr lang="en-US" b="true" sz="2199" spc="43">
                <a:solidFill>
                  <a:srgbClr val="02051A"/>
                </a:solidFill>
                <a:latin typeface="Montserrat Bold"/>
                <a:ea typeface="Montserrat Bold"/>
                <a:cs typeface="Montserrat Bold"/>
                <a:sym typeface="Montserrat Bold"/>
              </a:rPr>
              <a:t>Exceções importantes</a:t>
            </a:r>
          </a:p>
          <a:p>
            <a:pPr algn="just">
              <a:lnSpc>
                <a:spcPts val="2859"/>
              </a:lnSpc>
            </a:pPr>
            <a:r>
              <a:rPr lang="en-US" sz="2199" spc="43">
                <a:solidFill>
                  <a:srgbClr val="02051A"/>
                </a:solidFill>
                <a:latin typeface="Montserrat"/>
                <a:ea typeface="Montserrat"/>
                <a:cs typeface="Montserrat"/>
                <a:sym typeface="Montserrat"/>
              </a:rPr>
              <a:t>Mesmo com alíquota inferior a 6,5%, o IPI não será zerado se o produto for classificado como:</a:t>
            </a:r>
          </a:p>
          <a:p>
            <a:pPr algn="just">
              <a:lnSpc>
                <a:spcPts val="2859"/>
              </a:lnSpc>
            </a:pPr>
            <a:r>
              <a:rPr lang="en-US" sz="2199" spc="43">
                <a:solidFill>
                  <a:srgbClr val="02051A"/>
                </a:solidFill>
                <a:latin typeface="Montserrat"/>
                <a:ea typeface="Montserrat"/>
                <a:cs typeface="Montserrat"/>
                <a:sym typeface="Montserrat"/>
              </a:rPr>
              <a:t>Bem de tecnologia da informação e comunicação</a:t>
            </a:r>
          </a:p>
          <a:p>
            <a:pPr algn="just">
              <a:lnSpc>
                <a:spcPts val="2859"/>
              </a:lnSpc>
            </a:pPr>
            <a:r>
              <a:rPr lang="en-US" sz="2199" spc="43">
                <a:solidFill>
                  <a:srgbClr val="02051A"/>
                </a:solidFill>
                <a:latin typeface="Montserrat"/>
                <a:ea typeface="Montserrat"/>
                <a:cs typeface="Montserrat"/>
                <a:sym typeface="Montserrat"/>
              </a:rPr>
              <a:t> Conforme o art. 16-A da Lei nº 8.248/1991</a:t>
            </a:r>
          </a:p>
          <a:p>
            <a:pPr algn="just">
              <a:lnSpc>
                <a:spcPts val="2859"/>
              </a:lnSpc>
            </a:pPr>
            <a:r>
              <a:rPr lang="en-US" sz="2199" spc="43">
                <a:solidFill>
                  <a:srgbClr val="02051A"/>
                </a:solidFill>
                <a:latin typeface="Montserrat"/>
                <a:ea typeface="Montserrat"/>
                <a:cs typeface="Montserrat"/>
                <a:sym typeface="Montserrat"/>
              </a:rPr>
              <a:t>  Reforçado no §2º do art. 454 da LC nº 214/2025</a:t>
            </a:r>
          </a:p>
          <a:p>
            <a:pPr algn="just">
              <a:lnSpc>
                <a:spcPts val="2859"/>
              </a:lnSpc>
            </a:pPr>
            <a:r>
              <a:rPr lang="en-US" sz="2199" spc="43">
                <a:solidFill>
                  <a:srgbClr val="02051A"/>
                </a:solidFill>
                <a:latin typeface="Montserrat"/>
                <a:ea typeface="Montserrat"/>
                <a:cs typeface="Montserrat"/>
                <a:sym typeface="Montserrat"/>
              </a:rPr>
              <a:t>Importância: Essa exceção preserva a arrecadação e incentivos do setor de tecnologia.</a:t>
            </a:r>
          </a:p>
          <a:p>
            <a:pPr algn="just">
              <a:lnSpc>
                <a:spcPts val="2859"/>
              </a:lnSpc>
            </a:pPr>
            <a:r>
              <a:rPr lang="en-US" b="true" sz="2199" spc="43">
                <a:solidFill>
                  <a:srgbClr val="02051A"/>
                </a:solidFill>
                <a:latin typeface="Montserrat Bold"/>
                <a:ea typeface="Montserrat Bold"/>
                <a:cs typeface="Montserrat Bold"/>
                <a:sym typeface="Montserrat Bold"/>
              </a:rPr>
              <a:t>Lista de produtos com IPI zerado</a:t>
            </a:r>
          </a:p>
          <a:p>
            <a:pPr algn="just">
              <a:lnSpc>
                <a:spcPts val="2859"/>
              </a:lnSpc>
            </a:pPr>
            <a:r>
              <a:rPr lang="en-US" sz="2199" spc="43">
                <a:solidFill>
                  <a:srgbClr val="02051A"/>
                </a:solidFill>
                <a:latin typeface="Montserrat"/>
                <a:ea typeface="Montserrat"/>
                <a:cs typeface="Montserrat"/>
                <a:sym typeface="Montserrat"/>
              </a:rPr>
              <a:t> </a:t>
            </a:r>
            <a:r>
              <a:rPr lang="en-US" sz="2199" spc="43">
                <a:solidFill>
                  <a:srgbClr val="02051A"/>
                </a:solidFill>
                <a:latin typeface="Montserrat"/>
                <a:ea typeface="Montserrat"/>
                <a:cs typeface="Montserrat"/>
                <a:sym typeface="Montserrat"/>
              </a:rPr>
              <a:t>A partir de 2027, o Governo Federal publicará um ato normativo com a lista de produtos que terão IPI reduzido a zero.</a:t>
            </a:r>
          </a:p>
          <a:p>
            <a:pPr algn="just">
              <a:lnSpc>
                <a:spcPts val="2859"/>
              </a:lnSpc>
            </a:pPr>
            <a:r>
              <a:rPr lang="en-US" sz="2199" spc="43">
                <a:solidFill>
                  <a:srgbClr val="02051A"/>
                </a:solidFill>
                <a:latin typeface="Montserrat"/>
                <a:ea typeface="Montserrat"/>
                <a:cs typeface="Montserrat"/>
                <a:sym typeface="Montserrat"/>
              </a:rPr>
              <a:t>Base legal:</a:t>
            </a:r>
          </a:p>
          <a:p>
            <a:pPr algn="just" marL="474976" indent="-237488" lvl="1">
              <a:lnSpc>
                <a:spcPts val="2859"/>
              </a:lnSpc>
              <a:buFont typeface="Arial"/>
              <a:buChar char="•"/>
            </a:pPr>
            <a:r>
              <a:rPr lang="en-US" sz="2199" spc="43">
                <a:solidFill>
                  <a:srgbClr val="02051A"/>
                </a:solidFill>
                <a:latin typeface="Montserrat"/>
                <a:ea typeface="Montserrat"/>
                <a:cs typeface="Montserrat"/>
                <a:sym typeface="Montserrat"/>
              </a:rPr>
              <a:t>Art. 126, III, “a” do ADCT</a:t>
            </a:r>
          </a:p>
          <a:p>
            <a:pPr algn="just" marL="474976" indent="-237488" lvl="1">
              <a:lnSpc>
                <a:spcPts val="2859"/>
              </a:lnSpc>
              <a:buFont typeface="Arial"/>
              <a:buChar char="•"/>
            </a:pPr>
            <a:r>
              <a:rPr lang="en-US" sz="2199" spc="43">
                <a:solidFill>
                  <a:srgbClr val="02051A"/>
                </a:solidFill>
                <a:latin typeface="Montserrat"/>
                <a:ea typeface="Montserrat"/>
                <a:cs typeface="Montserrat"/>
                <a:sym typeface="Montserrat"/>
              </a:rPr>
              <a:t>§3º do art. 354 da LC 214/2025</a:t>
            </a:r>
          </a:p>
          <a:p>
            <a:pPr algn="just">
              <a:lnSpc>
                <a:spcPts val="2859"/>
              </a:lnSpc>
            </a:pPr>
            <a:r>
              <a:rPr lang="en-US" sz="2199" spc="43">
                <a:solidFill>
                  <a:srgbClr val="02051A"/>
                </a:solidFill>
                <a:latin typeface="Montserrat"/>
                <a:ea typeface="Montserrat"/>
                <a:cs typeface="Montserrat"/>
                <a:sym typeface="Montserrat"/>
              </a:rPr>
              <a:t> </a:t>
            </a:r>
            <a:r>
              <a:rPr lang="en-US" sz="2199" spc="43">
                <a:solidFill>
                  <a:srgbClr val="02051A"/>
                </a:solidFill>
                <a:latin typeface="Montserrat"/>
                <a:ea typeface="Montserrat"/>
                <a:cs typeface="Montserrat"/>
                <a:sym typeface="Montserrat"/>
              </a:rPr>
              <a:t>Previsão de publicação: Até o final de 2026</a:t>
            </a:r>
          </a:p>
          <a:p>
            <a:pPr algn="just">
              <a:lnSpc>
                <a:spcPts val="2859"/>
              </a:lnSpc>
            </a:pPr>
            <a:r>
              <a:rPr lang="en-US" sz="2199" spc="43">
                <a:solidFill>
                  <a:srgbClr val="02051A"/>
                </a:solidFill>
                <a:latin typeface="Montserrat"/>
                <a:ea typeface="Montserrat"/>
                <a:cs typeface="Montserrat"/>
                <a:sym typeface="Montserrat"/>
              </a:rPr>
              <a:t>Enquanto isso, segurança jurídica depende do planejamento baseado nas regras vigentes da LC nº 214.</a:t>
            </a:r>
          </a:p>
          <a:p>
            <a:pPr algn="just">
              <a:lnSpc>
                <a:spcPts val="2859"/>
              </a:lnSpc>
            </a:pPr>
            <a:r>
              <a:rPr lang="en-US" b="true" sz="2199" spc="43">
                <a:solidFill>
                  <a:srgbClr val="02051A"/>
                </a:solidFill>
                <a:latin typeface="Montserrat Bold"/>
                <a:ea typeface="Montserrat Bold"/>
                <a:cs typeface="Montserrat Bold"/>
                <a:sym typeface="Montserrat Bold"/>
              </a:rPr>
              <a:t>Relação entre o IPI e o Imposto Seletivo (IS)</a:t>
            </a:r>
          </a:p>
          <a:p>
            <a:pPr algn="just">
              <a:lnSpc>
                <a:spcPts val="2859"/>
              </a:lnSpc>
            </a:pPr>
            <a:r>
              <a:rPr lang="en-US" sz="2199" spc="43">
                <a:solidFill>
                  <a:srgbClr val="02051A"/>
                </a:solidFill>
                <a:latin typeface="Montserrat"/>
                <a:ea typeface="Montserrat"/>
                <a:cs typeface="Montserrat"/>
                <a:sym typeface="Montserrat"/>
              </a:rPr>
              <a:t> </a:t>
            </a:r>
            <a:r>
              <a:rPr lang="en-US" sz="2199" spc="43">
                <a:solidFill>
                  <a:srgbClr val="02051A"/>
                </a:solidFill>
                <a:latin typeface="Montserrat"/>
                <a:ea typeface="Montserrat"/>
                <a:cs typeface="Montserrat"/>
                <a:sym typeface="Montserrat"/>
              </a:rPr>
              <a:t>Vedação à cumulatividade:</a:t>
            </a:r>
          </a:p>
          <a:p>
            <a:pPr algn="just" marL="474976" indent="-237488" lvl="1">
              <a:lnSpc>
                <a:spcPts val="2859"/>
              </a:lnSpc>
              <a:buFont typeface="Arial"/>
              <a:buChar char="•"/>
            </a:pPr>
            <a:r>
              <a:rPr lang="en-US" sz="2199" spc="43">
                <a:solidFill>
                  <a:srgbClr val="02051A"/>
                </a:solidFill>
                <a:latin typeface="Montserrat"/>
                <a:ea typeface="Montserrat"/>
                <a:cs typeface="Montserrat"/>
                <a:sym typeface="Montserrat"/>
              </a:rPr>
              <a:t>IPI e IS não podem incidir sobre o mesmo produto (Art. 126 do ADCT)</a:t>
            </a:r>
          </a:p>
          <a:p>
            <a:pPr algn="just">
              <a:lnSpc>
                <a:spcPts val="2859"/>
              </a:lnSpc>
            </a:pPr>
            <a:r>
              <a:rPr lang="en-US" sz="2199" spc="43">
                <a:solidFill>
                  <a:srgbClr val="02051A"/>
                </a:solidFill>
                <a:latin typeface="Montserrat"/>
                <a:ea typeface="Montserrat"/>
                <a:cs typeface="Montserrat"/>
                <a:sym typeface="Montserrat"/>
              </a:rPr>
              <a:t>Segurança jurídica para o contribuinte:</a:t>
            </a:r>
          </a:p>
          <a:p>
            <a:pPr algn="just" marL="474976" indent="-237488" lvl="1">
              <a:lnSpc>
                <a:spcPts val="2859"/>
              </a:lnSpc>
              <a:buFont typeface="Arial"/>
              <a:buChar char="•"/>
            </a:pPr>
            <a:r>
              <a:rPr lang="en-US" sz="2199" spc="43">
                <a:solidFill>
                  <a:srgbClr val="02051A"/>
                </a:solidFill>
                <a:latin typeface="Montserrat"/>
                <a:ea typeface="Montserrat"/>
                <a:cs typeface="Montserrat"/>
                <a:sym typeface="Montserrat"/>
              </a:rPr>
              <a:t>Evita bitributação e sobreposição de tributos</a:t>
            </a:r>
          </a:p>
          <a:p>
            <a:pPr algn="just">
              <a:lnSpc>
                <a:spcPts val="2859"/>
              </a:lnSpc>
            </a:pPr>
            <a:r>
              <a:rPr lang="en-US" sz="2199" spc="43">
                <a:solidFill>
                  <a:srgbClr val="02051A"/>
                </a:solidFill>
                <a:latin typeface="Montserrat"/>
                <a:ea typeface="Montserrat"/>
                <a:cs typeface="Montserrat"/>
                <a:sym typeface="Montserrat"/>
              </a:rPr>
              <a:t>Ambos IPI e IS não integram a base de cálculo da CBS e do IBS</a:t>
            </a:r>
          </a:p>
          <a:p>
            <a:pPr algn="just">
              <a:lnSpc>
                <a:spcPts val="2859"/>
              </a:lnSpc>
            </a:pPr>
            <a:r>
              <a:rPr lang="en-US" sz="2199" spc="43">
                <a:solidFill>
                  <a:srgbClr val="02051A"/>
                </a:solidFill>
                <a:latin typeface="Montserrat"/>
                <a:ea typeface="Montserrat"/>
                <a:cs typeface="Montserrat"/>
                <a:sym typeface="Montserrat"/>
              </a:rPr>
              <a:t>  Garantido pelo Art. 133 do ADCT</a:t>
            </a:r>
          </a:p>
          <a:p>
            <a:pPr algn="just">
              <a:lnSpc>
                <a:spcPts val="2859"/>
              </a:lnSpc>
            </a:pPr>
          </a:p>
        </p:txBody>
      </p:sp>
      <p:sp>
        <p:nvSpPr>
          <p:cNvPr name="Freeform 6" id="6"/>
          <p:cNvSpPr/>
          <p:nvPr/>
        </p:nvSpPr>
        <p:spPr>
          <a:xfrm flipH="false" flipV="false" rot="0">
            <a:off x="14297766" y="-33478"/>
            <a:ext cx="4092147" cy="10353955"/>
          </a:xfrm>
          <a:custGeom>
            <a:avLst/>
            <a:gdLst/>
            <a:ahLst/>
            <a:cxnLst/>
            <a:rect r="r" b="b" t="t" l="l"/>
            <a:pathLst>
              <a:path h="10353955" w="4092147">
                <a:moveTo>
                  <a:pt x="0" y="0"/>
                </a:moveTo>
                <a:lnTo>
                  <a:pt x="4092147" y="0"/>
                </a:lnTo>
                <a:lnTo>
                  <a:pt x="4092147" y="10353956"/>
                </a:lnTo>
                <a:lnTo>
                  <a:pt x="0" y="10353956"/>
                </a:lnTo>
                <a:lnTo>
                  <a:pt x="0" y="0"/>
                </a:lnTo>
                <a:close/>
              </a:path>
            </a:pathLst>
          </a:custGeom>
          <a:blipFill>
            <a:blip r:embed="rId4">
              <a:alphaModFix amt="31000"/>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999"/>
            </a:blip>
            <a:stretch>
              <a:fillRect l="0" t="0" r="0" b="0"/>
            </a:stretch>
          </a:blipFill>
        </p:spPr>
      </p:sp>
      <p:sp>
        <p:nvSpPr>
          <p:cNvPr name="Freeform 3" id="3"/>
          <p:cNvSpPr/>
          <p:nvPr/>
        </p:nvSpPr>
        <p:spPr>
          <a:xfrm flipH="false" flipV="false" rot="0">
            <a:off x="-446064" y="1750191"/>
            <a:ext cx="18582190" cy="5737251"/>
          </a:xfrm>
          <a:custGeom>
            <a:avLst/>
            <a:gdLst/>
            <a:ahLst/>
            <a:cxnLst/>
            <a:rect r="r" b="b" t="t" l="l"/>
            <a:pathLst>
              <a:path h="5737251" w="18582190">
                <a:moveTo>
                  <a:pt x="0" y="0"/>
                </a:moveTo>
                <a:lnTo>
                  <a:pt x="18582190" y="0"/>
                </a:lnTo>
                <a:lnTo>
                  <a:pt x="18582190" y="5737251"/>
                </a:lnTo>
                <a:lnTo>
                  <a:pt x="0" y="5737251"/>
                </a:lnTo>
                <a:lnTo>
                  <a:pt x="0" y="0"/>
                </a:lnTo>
                <a:close/>
              </a:path>
            </a:pathLst>
          </a:custGeom>
          <a:blipFill>
            <a:blip r:embed="rId3"/>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p:cSld>
    <p:bg>
      <p:bgPr>
        <a:solidFill>
          <a:srgbClr val="FFFEFE"/>
        </a:solidFill>
      </p:bgPr>
    </p:bg>
    <p:spTree>
      <p:nvGrpSpPr>
        <p:cNvPr id="1" name=""/>
        <p:cNvGrpSpPr/>
        <p:nvPr/>
      </p:nvGrpSpPr>
      <p:grpSpPr>
        <a:xfrm>
          <a:off x="0" y="0"/>
          <a:ext cx="0" cy="0"/>
          <a:chOff x="0" y="0"/>
          <a:chExt cx="0" cy="0"/>
        </a:xfrm>
      </p:grpSpPr>
      <p:sp>
        <p:nvSpPr>
          <p:cNvPr name="AutoShape 2" id="2"/>
          <p:cNvSpPr/>
          <p:nvPr/>
        </p:nvSpPr>
        <p:spPr>
          <a:xfrm rot="-4497567">
            <a:off x="-2959513" y="-472357"/>
            <a:ext cx="13777039" cy="10433352"/>
          </a:xfrm>
          <a:prstGeom prst="rect">
            <a:avLst/>
          </a:prstGeom>
          <a:solidFill>
            <a:srgbClr val="FCB683">
              <a:alpha val="49804"/>
            </a:srgbClr>
          </a:solidFill>
        </p:spPr>
      </p:sp>
      <p:grpSp>
        <p:nvGrpSpPr>
          <p:cNvPr name="Group 3" id="3"/>
          <p:cNvGrpSpPr/>
          <p:nvPr/>
        </p:nvGrpSpPr>
        <p:grpSpPr>
          <a:xfrm rot="0">
            <a:off x="2015535" y="326356"/>
            <a:ext cx="14923090" cy="2790007"/>
            <a:chOff x="0" y="0"/>
            <a:chExt cx="19897454" cy="3720009"/>
          </a:xfrm>
        </p:grpSpPr>
        <p:grpSp>
          <p:nvGrpSpPr>
            <p:cNvPr name="Group 4" id="4"/>
            <p:cNvGrpSpPr/>
            <p:nvPr/>
          </p:nvGrpSpPr>
          <p:grpSpPr>
            <a:xfrm rot="0">
              <a:off x="0" y="0"/>
              <a:ext cx="19897454" cy="3720009"/>
              <a:chOff x="0" y="0"/>
              <a:chExt cx="20242010" cy="3784427"/>
            </a:xfrm>
          </p:grpSpPr>
          <p:sp>
            <p:nvSpPr>
              <p:cNvPr name="Freeform 5" id="5"/>
              <p:cNvSpPr/>
              <p:nvPr/>
            </p:nvSpPr>
            <p:spPr>
              <a:xfrm flipH="false" flipV="false" rot="0">
                <a:off x="0" y="0"/>
                <a:ext cx="20242009" cy="3784427"/>
              </a:xfrm>
              <a:custGeom>
                <a:avLst/>
                <a:gdLst/>
                <a:ahLst/>
                <a:cxnLst/>
                <a:rect r="r" b="b" t="t" l="l"/>
                <a:pathLst>
                  <a:path h="3784427" w="20242009">
                    <a:moveTo>
                      <a:pt x="0" y="0"/>
                    </a:moveTo>
                    <a:lnTo>
                      <a:pt x="0" y="3784427"/>
                    </a:lnTo>
                    <a:lnTo>
                      <a:pt x="20242009" y="3784427"/>
                    </a:lnTo>
                    <a:lnTo>
                      <a:pt x="20242009" y="0"/>
                    </a:lnTo>
                    <a:lnTo>
                      <a:pt x="0" y="0"/>
                    </a:lnTo>
                    <a:close/>
                    <a:moveTo>
                      <a:pt x="20181050" y="3723467"/>
                    </a:moveTo>
                    <a:lnTo>
                      <a:pt x="59690" y="3723467"/>
                    </a:lnTo>
                    <a:lnTo>
                      <a:pt x="59690" y="59690"/>
                    </a:lnTo>
                    <a:lnTo>
                      <a:pt x="20181050" y="59690"/>
                    </a:lnTo>
                    <a:lnTo>
                      <a:pt x="20181050" y="3723467"/>
                    </a:lnTo>
                    <a:close/>
                  </a:path>
                </a:pathLst>
              </a:custGeom>
              <a:solidFill>
                <a:srgbClr val="02051A"/>
              </a:solidFill>
            </p:spPr>
          </p:sp>
        </p:grpSp>
        <p:sp>
          <p:nvSpPr>
            <p:cNvPr name="TextBox 6" id="6"/>
            <p:cNvSpPr txBox="true"/>
            <p:nvPr/>
          </p:nvSpPr>
          <p:spPr>
            <a:xfrm rot="0">
              <a:off x="1860133" y="776124"/>
              <a:ext cx="16177187" cy="723762"/>
            </a:xfrm>
            <a:prstGeom prst="rect">
              <a:avLst/>
            </a:prstGeom>
          </p:spPr>
          <p:txBody>
            <a:bodyPr anchor="t" rtlCol="false" tIns="0" lIns="0" bIns="0" rIns="0">
              <a:spAutoFit/>
            </a:bodyPr>
            <a:lstStyle/>
            <a:p>
              <a:pPr algn="ctr">
                <a:lnSpc>
                  <a:spcPts val="3732"/>
                </a:lnSpc>
              </a:pPr>
              <a:r>
                <a:rPr lang="en-US" b="true" sz="3110" spc="31">
                  <a:solidFill>
                    <a:srgbClr val="02051A"/>
                  </a:solidFill>
                  <a:latin typeface="Cooper Hewitt Heavy"/>
                  <a:ea typeface="Cooper Hewitt Heavy"/>
                  <a:cs typeface="Cooper Hewitt Heavy"/>
                  <a:sym typeface="Cooper Hewitt Heavy"/>
                </a:rPr>
                <a:t>PERIODICIDADE</a:t>
              </a:r>
            </a:p>
          </p:txBody>
        </p:sp>
        <p:sp>
          <p:nvSpPr>
            <p:cNvPr name="TextBox 7" id="7"/>
            <p:cNvSpPr txBox="true"/>
            <p:nvPr/>
          </p:nvSpPr>
          <p:spPr>
            <a:xfrm rot="0">
              <a:off x="1860133" y="1513789"/>
              <a:ext cx="16177187" cy="1334846"/>
            </a:xfrm>
            <a:prstGeom prst="rect">
              <a:avLst/>
            </a:prstGeom>
          </p:spPr>
          <p:txBody>
            <a:bodyPr anchor="t" rtlCol="false" tIns="0" lIns="0" bIns="0" rIns="0">
              <a:spAutoFit/>
            </a:bodyPr>
            <a:lstStyle/>
            <a:p>
              <a:pPr algn="ctr">
                <a:lnSpc>
                  <a:spcPts val="3928"/>
                </a:lnSpc>
              </a:pPr>
              <a:r>
                <a:rPr lang="en-US" sz="2618" spc="26">
                  <a:solidFill>
                    <a:srgbClr val="02051A"/>
                  </a:solidFill>
                  <a:latin typeface="Cooper Hewitt"/>
                  <a:ea typeface="Cooper Hewitt"/>
                  <a:cs typeface="Cooper Hewitt"/>
                  <a:sym typeface="Cooper Hewitt"/>
                </a:rPr>
                <a:t>A cada 5 anos, tanto o IBS/CBS quanto o Imposto Seletivo serão reavaliados. ( Art. 475., 214/2025)</a:t>
              </a:r>
            </a:p>
          </p:txBody>
        </p:sp>
      </p:grpSp>
      <p:grpSp>
        <p:nvGrpSpPr>
          <p:cNvPr name="Group 8" id="8"/>
          <p:cNvGrpSpPr/>
          <p:nvPr/>
        </p:nvGrpSpPr>
        <p:grpSpPr>
          <a:xfrm rot="0">
            <a:off x="2015535" y="3281979"/>
            <a:ext cx="14923090" cy="6756390"/>
            <a:chOff x="0" y="0"/>
            <a:chExt cx="19897454" cy="9008520"/>
          </a:xfrm>
        </p:grpSpPr>
        <p:grpSp>
          <p:nvGrpSpPr>
            <p:cNvPr name="Group 9" id="9"/>
            <p:cNvGrpSpPr/>
            <p:nvPr/>
          </p:nvGrpSpPr>
          <p:grpSpPr>
            <a:xfrm rot="0">
              <a:off x="0" y="0"/>
              <a:ext cx="19897454" cy="9008520"/>
              <a:chOff x="0" y="0"/>
              <a:chExt cx="20242010" cy="9164517"/>
            </a:xfrm>
          </p:grpSpPr>
          <p:sp>
            <p:nvSpPr>
              <p:cNvPr name="Freeform 10" id="10"/>
              <p:cNvSpPr/>
              <p:nvPr/>
            </p:nvSpPr>
            <p:spPr>
              <a:xfrm flipH="false" flipV="false" rot="0">
                <a:off x="0" y="0"/>
                <a:ext cx="20242009" cy="9164517"/>
              </a:xfrm>
              <a:custGeom>
                <a:avLst/>
                <a:gdLst/>
                <a:ahLst/>
                <a:cxnLst/>
                <a:rect r="r" b="b" t="t" l="l"/>
                <a:pathLst>
                  <a:path h="9164517" w="20242009">
                    <a:moveTo>
                      <a:pt x="0" y="0"/>
                    </a:moveTo>
                    <a:lnTo>
                      <a:pt x="0" y="9164517"/>
                    </a:lnTo>
                    <a:lnTo>
                      <a:pt x="20242009" y="9164517"/>
                    </a:lnTo>
                    <a:lnTo>
                      <a:pt x="20242009" y="0"/>
                    </a:lnTo>
                    <a:lnTo>
                      <a:pt x="0" y="0"/>
                    </a:lnTo>
                    <a:close/>
                    <a:moveTo>
                      <a:pt x="20181050" y="9103557"/>
                    </a:moveTo>
                    <a:lnTo>
                      <a:pt x="59690" y="9103557"/>
                    </a:lnTo>
                    <a:lnTo>
                      <a:pt x="59690" y="59690"/>
                    </a:lnTo>
                    <a:lnTo>
                      <a:pt x="20181050" y="59690"/>
                    </a:lnTo>
                    <a:lnTo>
                      <a:pt x="20181050" y="9103557"/>
                    </a:lnTo>
                    <a:close/>
                  </a:path>
                </a:pathLst>
              </a:custGeom>
              <a:solidFill>
                <a:srgbClr val="02051A"/>
              </a:solidFill>
            </p:spPr>
          </p:sp>
        </p:grpSp>
        <p:sp>
          <p:nvSpPr>
            <p:cNvPr name="TextBox 11" id="11"/>
            <p:cNvSpPr txBox="true"/>
            <p:nvPr/>
          </p:nvSpPr>
          <p:spPr>
            <a:xfrm rot="0">
              <a:off x="1860133" y="776124"/>
              <a:ext cx="16177187" cy="723762"/>
            </a:xfrm>
            <a:prstGeom prst="rect">
              <a:avLst/>
            </a:prstGeom>
          </p:spPr>
          <p:txBody>
            <a:bodyPr anchor="t" rtlCol="false" tIns="0" lIns="0" bIns="0" rIns="0">
              <a:spAutoFit/>
            </a:bodyPr>
            <a:lstStyle/>
            <a:p>
              <a:pPr algn="ctr">
                <a:lnSpc>
                  <a:spcPts val="3732"/>
                </a:lnSpc>
              </a:pPr>
              <a:r>
                <a:rPr lang="en-US" b="true" sz="3110" spc="31">
                  <a:solidFill>
                    <a:srgbClr val="02051A"/>
                  </a:solidFill>
                  <a:latin typeface="Cooper Hewitt Heavy"/>
                  <a:ea typeface="Cooper Hewitt Heavy"/>
                  <a:cs typeface="Cooper Hewitt Heavy"/>
                  <a:sym typeface="Cooper Hewitt Heavy"/>
                </a:rPr>
                <a:t>OBJETIVOS DA AVALIAÇÃO</a:t>
              </a:r>
            </a:p>
          </p:txBody>
        </p:sp>
        <p:sp>
          <p:nvSpPr>
            <p:cNvPr name="TextBox 12" id="12"/>
            <p:cNvSpPr txBox="true"/>
            <p:nvPr/>
          </p:nvSpPr>
          <p:spPr>
            <a:xfrm rot="0">
              <a:off x="1860133" y="1513789"/>
              <a:ext cx="16177187" cy="6623357"/>
            </a:xfrm>
            <a:prstGeom prst="rect">
              <a:avLst/>
            </a:prstGeom>
          </p:spPr>
          <p:txBody>
            <a:bodyPr anchor="t" rtlCol="false" tIns="0" lIns="0" bIns="0" rIns="0">
              <a:spAutoFit/>
            </a:bodyPr>
            <a:lstStyle/>
            <a:p>
              <a:pPr algn="just" marL="565432" indent="-282716" lvl="1">
                <a:lnSpc>
                  <a:spcPts val="3928"/>
                </a:lnSpc>
                <a:buFont typeface="Arial"/>
                <a:buChar char="•"/>
              </a:pPr>
              <a:r>
                <a:rPr lang="en-US" sz="2618" spc="26">
                  <a:solidFill>
                    <a:srgbClr val="02051A"/>
                  </a:solidFill>
                  <a:latin typeface="Cooper Hewitt"/>
                  <a:ea typeface="Cooper Hewitt"/>
                  <a:cs typeface="Cooper Hewitt"/>
                  <a:sym typeface="Cooper Hewitt"/>
                </a:rPr>
                <a:t>Verificar se as políticas (especialmente os regimes especiais, a devolução personalizada, a cesta básica, os regimes diferenciados e específicos) realmente cumprem suas funções sociais, ambientais, de redução de desigualdades e de estímulo ao desenvolvimento econômico.</a:t>
              </a:r>
            </a:p>
            <a:p>
              <a:pPr algn="just" marL="565432" indent="-282716" lvl="1">
                <a:lnSpc>
                  <a:spcPts val="3928"/>
                </a:lnSpc>
                <a:buFont typeface="Arial"/>
                <a:buChar char="•"/>
              </a:pPr>
              <a:r>
                <a:rPr lang="en-US" sz="2618" spc="26">
                  <a:solidFill>
                    <a:srgbClr val="02051A"/>
                  </a:solidFill>
                  <a:latin typeface="Cooper Hewitt"/>
                  <a:ea typeface="Cooper Hewitt"/>
                  <a:cs typeface="Cooper Hewitt"/>
                  <a:sym typeface="Cooper Hewitt"/>
                </a:rPr>
                <a:t>Ajustar a lista de produtos da cesta básica para privilegiar alimentos saudáveis e de maior consumo pelas famílias mais pobres.</a:t>
              </a:r>
            </a:p>
            <a:p>
              <a:pPr algn="just" marL="565432" indent="-282716" lvl="1">
                <a:lnSpc>
                  <a:spcPts val="3928"/>
                </a:lnSpc>
                <a:buFont typeface="Arial"/>
                <a:buChar char="•"/>
              </a:pPr>
              <a:r>
                <a:rPr lang="en-US" sz="2618" spc="26">
                  <a:solidFill>
                    <a:srgbClr val="02051A"/>
                  </a:solidFill>
                  <a:latin typeface="Cooper Hewitt"/>
                  <a:ea typeface="Cooper Hewitt"/>
                  <a:cs typeface="Cooper Hewitt"/>
                  <a:sym typeface="Cooper Hewitt"/>
                </a:rPr>
                <a:t>Verificar impactos de gênero, raça e renda.</a:t>
              </a:r>
            </a:p>
            <a:p>
              <a:pPr algn="just" marL="565432" indent="-282716" lvl="1">
                <a:lnSpc>
                  <a:spcPts val="3928"/>
                </a:lnSpc>
                <a:buFont typeface="Arial"/>
                <a:buChar char="•"/>
              </a:pPr>
              <a:r>
                <a:rPr lang="en-US" sz="2618" spc="26">
                  <a:solidFill>
                    <a:srgbClr val="02051A"/>
                  </a:solidFill>
                  <a:latin typeface="Cooper Hewitt"/>
                  <a:ea typeface="Cooper Hewitt"/>
                  <a:cs typeface="Cooper Hewitt"/>
                  <a:sym typeface="Cooper Hewitt"/>
                </a:rPr>
                <a:t>Controlar a carga tributária total (tentar mantê-la em um nível que não ultrapasse 26,5%).</a:t>
              </a:r>
            </a:p>
            <a:p>
              <a:pPr algn="just">
                <a:lnSpc>
                  <a:spcPts val="3928"/>
                </a:lnSpc>
              </a:pPr>
            </a:p>
          </p:txBody>
        </p:sp>
      </p:grpSp>
    </p:spTree>
  </p:cSld>
  <p:clrMapOvr>
    <a:masterClrMapping/>
  </p:clrMapOvr>
</p:sld>
</file>

<file path=ppt/slides/slide33.xml><?xml version="1.0" encoding="utf-8"?>
<p:sld xmlns:p="http://schemas.openxmlformats.org/presentationml/2006/main" xmlns:a="http://schemas.openxmlformats.org/drawingml/2006/main">
  <p:cSld>
    <p:bg>
      <p:bgPr>
        <a:solidFill>
          <a:srgbClr val="FFFEFE"/>
        </a:solidFill>
      </p:bgPr>
    </p:bg>
    <p:spTree>
      <p:nvGrpSpPr>
        <p:cNvPr id="1" name=""/>
        <p:cNvGrpSpPr/>
        <p:nvPr/>
      </p:nvGrpSpPr>
      <p:grpSpPr>
        <a:xfrm>
          <a:off x="0" y="0"/>
          <a:ext cx="0" cy="0"/>
          <a:chOff x="0" y="0"/>
          <a:chExt cx="0" cy="0"/>
        </a:xfrm>
      </p:grpSpPr>
      <p:sp>
        <p:nvSpPr>
          <p:cNvPr name="AutoShape 2" id="2"/>
          <p:cNvSpPr/>
          <p:nvPr/>
        </p:nvSpPr>
        <p:spPr>
          <a:xfrm rot="-4497567">
            <a:off x="-2959513" y="-472357"/>
            <a:ext cx="13777039" cy="10433352"/>
          </a:xfrm>
          <a:prstGeom prst="rect">
            <a:avLst/>
          </a:prstGeom>
          <a:solidFill>
            <a:srgbClr val="FCB683">
              <a:alpha val="49804"/>
            </a:srgbClr>
          </a:solidFill>
        </p:spPr>
      </p:sp>
      <p:grpSp>
        <p:nvGrpSpPr>
          <p:cNvPr name="Group 3" id="3"/>
          <p:cNvGrpSpPr/>
          <p:nvPr/>
        </p:nvGrpSpPr>
        <p:grpSpPr>
          <a:xfrm rot="0">
            <a:off x="2015535" y="637116"/>
            <a:ext cx="14923090" cy="3784590"/>
            <a:chOff x="0" y="0"/>
            <a:chExt cx="19897454" cy="5046120"/>
          </a:xfrm>
        </p:grpSpPr>
        <p:grpSp>
          <p:nvGrpSpPr>
            <p:cNvPr name="Group 4" id="4"/>
            <p:cNvGrpSpPr/>
            <p:nvPr/>
          </p:nvGrpSpPr>
          <p:grpSpPr>
            <a:xfrm rot="0">
              <a:off x="0" y="0"/>
              <a:ext cx="19897454" cy="5046120"/>
              <a:chOff x="0" y="0"/>
              <a:chExt cx="20242010" cy="5133501"/>
            </a:xfrm>
          </p:grpSpPr>
          <p:sp>
            <p:nvSpPr>
              <p:cNvPr name="Freeform 5" id="5"/>
              <p:cNvSpPr/>
              <p:nvPr/>
            </p:nvSpPr>
            <p:spPr>
              <a:xfrm flipH="false" flipV="false" rot="0">
                <a:off x="0" y="0"/>
                <a:ext cx="20242009" cy="5133501"/>
              </a:xfrm>
              <a:custGeom>
                <a:avLst/>
                <a:gdLst/>
                <a:ahLst/>
                <a:cxnLst/>
                <a:rect r="r" b="b" t="t" l="l"/>
                <a:pathLst>
                  <a:path h="5133501" w="20242009">
                    <a:moveTo>
                      <a:pt x="0" y="0"/>
                    </a:moveTo>
                    <a:lnTo>
                      <a:pt x="0" y="5133501"/>
                    </a:lnTo>
                    <a:lnTo>
                      <a:pt x="20242009" y="5133501"/>
                    </a:lnTo>
                    <a:lnTo>
                      <a:pt x="20242009" y="0"/>
                    </a:lnTo>
                    <a:lnTo>
                      <a:pt x="0" y="0"/>
                    </a:lnTo>
                    <a:close/>
                    <a:moveTo>
                      <a:pt x="20181050" y="5072541"/>
                    </a:moveTo>
                    <a:lnTo>
                      <a:pt x="59690" y="5072541"/>
                    </a:lnTo>
                    <a:lnTo>
                      <a:pt x="59690" y="59690"/>
                    </a:lnTo>
                    <a:lnTo>
                      <a:pt x="20181050" y="59690"/>
                    </a:lnTo>
                    <a:lnTo>
                      <a:pt x="20181050" y="5072541"/>
                    </a:lnTo>
                    <a:close/>
                  </a:path>
                </a:pathLst>
              </a:custGeom>
              <a:solidFill>
                <a:srgbClr val="02051A"/>
              </a:solidFill>
            </p:spPr>
          </p:sp>
        </p:grpSp>
        <p:sp>
          <p:nvSpPr>
            <p:cNvPr name="TextBox 6" id="6"/>
            <p:cNvSpPr txBox="true"/>
            <p:nvPr/>
          </p:nvSpPr>
          <p:spPr>
            <a:xfrm rot="0">
              <a:off x="1860133" y="776124"/>
              <a:ext cx="16177187" cy="723762"/>
            </a:xfrm>
            <a:prstGeom prst="rect">
              <a:avLst/>
            </a:prstGeom>
          </p:spPr>
          <p:txBody>
            <a:bodyPr anchor="t" rtlCol="false" tIns="0" lIns="0" bIns="0" rIns="0">
              <a:spAutoFit/>
            </a:bodyPr>
            <a:lstStyle/>
            <a:p>
              <a:pPr algn="ctr">
                <a:lnSpc>
                  <a:spcPts val="3732"/>
                </a:lnSpc>
              </a:pPr>
              <a:r>
                <a:rPr lang="en-US" b="true" sz="3110" spc="31">
                  <a:solidFill>
                    <a:srgbClr val="02051A"/>
                  </a:solidFill>
                  <a:latin typeface="Cooper Hewitt Heavy"/>
                  <a:ea typeface="Cooper Hewitt Heavy"/>
                  <a:cs typeface="Cooper Hewitt Heavy"/>
                  <a:sym typeface="Cooper Hewitt Heavy"/>
                </a:rPr>
                <a:t>CONSEQUÊNCIAS</a:t>
              </a:r>
            </a:p>
          </p:txBody>
        </p:sp>
        <p:sp>
          <p:nvSpPr>
            <p:cNvPr name="TextBox 7" id="7"/>
            <p:cNvSpPr txBox="true"/>
            <p:nvPr/>
          </p:nvSpPr>
          <p:spPr>
            <a:xfrm rot="0">
              <a:off x="1860133" y="1513789"/>
              <a:ext cx="16177187" cy="2660957"/>
            </a:xfrm>
            <a:prstGeom prst="rect">
              <a:avLst/>
            </a:prstGeom>
          </p:spPr>
          <p:txBody>
            <a:bodyPr anchor="t" rtlCol="false" tIns="0" lIns="0" bIns="0" rIns="0">
              <a:spAutoFit/>
            </a:bodyPr>
            <a:lstStyle/>
            <a:p>
              <a:pPr algn="just">
                <a:lnSpc>
                  <a:spcPts val="3928"/>
                </a:lnSpc>
              </a:pPr>
              <a:r>
                <a:rPr lang="en-US" sz="2618" spc="26">
                  <a:solidFill>
                    <a:srgbClr val="02051A"/>
                  </a:solidFill>
                  <a:latin typeface="Cooper Hewitt"/>
                  <a:ea typeface="Cooper Hewitt"/>
                  <a:cs typeface="Cooper Hewitt"/>
                  <a:sym typeface="Cooper Hewitt"/>
                </a:rPr>
                <a:t>Caso se detectem problemas ou necessidades de mudança, o Poder Executivo Federal deve enviar projeto de lei complementar ao Congresso Nacional para fazer as alterações necessárias, inclusive reduzindo alíquotas ou restringindo/excluindo certos regimes que não estejam justificando os benefícios concedidos.</a:t>
              </a:r>
            </a:p>
          </p:txBody>
        </p:sp>
      </p:grpSp>
      <p:grpSp>
        <p:nvGrpSpPr>
          <p:cNvPr name="Group 8" id="8"/>
          <p:cNvGrpSpPr/>
          <p:nvPr/>
        </p:nvGrpSpPr>
        <p:grpSpPr>
          <a:xfrm rot="0">
            <a:off x="2015535" y="5263179"/>
            <a:ext cx="14923090" cy="2793990"/>
            <a:chOff x="0" y="0"/>
            <a:chExt cx="19897454" cy="3725320"/>
          </a:xfrm>
        </p:grpSpPr>
        <p:grpSp>
          <p:nvGrpSpPr>
            <p:cNvPr name="Group 9" id="9"/>
            <p:cNvGrpSpPr/>
            <p:nvPr/>
          </p:nvGrpSpPr>
          <p:grpSpPr>
            <a:xfrm rot="0">
              <a:off x="0" y="0"/>
              <a:ext cx="19897454" cy="3725320"/>
              <a:chOff x="0" y="0"/>
              <a:chExt cx="20242010" cy="3789830"/>
            </a:xfrm>
          </p:grpSpPr>
          <p:sp>
            <p:nvSpPr>
              <p:cNvPr name="Freeform 10" id="10"/>
              <p:cNvSpPr/>
              <p:nvPr/>
            </p:nvSpPr>
            <p:spPr>
              <a:xfrm flipH="false" flipV="false" rot="0">
                <a:off x="0" y="0"/>
                <a:ext cx="20242009" cy="3789830"/>
              </a:xfrm>
              <a:custGeom>
                <a:avLst/>
                <a:gdLst/>
                <a:ahLst/>
                <a:cxnLst/>
                <a:rect r="r" b="b" t="t" l="l"/>
                <a:pathLst>
                  <a:path h="3789830" w="20242009">
                    <a:moveTo>
                      <a:pt x="0" y="0"/>
                    </a:moveTo>
                    <a:lnTo>
                      <a:pt x="0" y="3789830"/>
                    </a:lnTo>
                    <a:lnTo>
                      <a:pt x="20242009" y="3789830"/>
                    </a:lnTo>
                    <a:lnTo>
                      <a:pt x="20242009" y="0"/>
                    </a:lnTo>
                    <a:lnTo>
                      <a:pt x="0" y="0"/>
                    </a:lnTo>
                    <a:close/>
                    <a:moveTo>
                      <a:pt x="20181050" y="3728869"/>
                    </a:moveTo>
                    <a:lnTo>
                      <a:pt x="59690" y="3728869"/>
                    </a:lnTo>
                    <a:lnTo>
                      <a:pt x="59690" y="59690"/>
                    </a:lnTo>
                    <a:lnTo>
                      <a:pt x="20181050" y="59690"/>
                    </a:lnTo>
                    <a:lnTo>
                      <a:pt x="20181050" y="3728869"/>
                    </a:lnTo>
                    <a:close/>
                  </a:path>
                </a:pathLst>
              </a:custGeom>
              <a:solidFill>
                <a:srgbClr val="02051A"/>
              </a:solidFill>
            </p:spPr>
          </p:sp>
        </p:grpSp>
        <p:sp>
          <p:nvSpPr>
            <p:cNvPr name="TextBox 11" id="11"/>
            <p:cNvSpPr txBox="true"/>
            <p:nvPr/>
          </p:nvSpPr>
          <p:spPr>
            <a:xfrm rot="0">
              <a:off x="1860133" y="776124"/>
              <a:ext cx="16177187" cy="723762"/>
            </a:xfrm>
            <a:prstGeom prst="rect">
              <a:avLst/>
            </a:prstGeom>
          </p:spPr>
          <p:txBody>
            <a:bodyPr anchor="t" rtlCol="false" tIns="0" lIns="0" bIns="0" rIns="0">
              <a:spAutoFit/>
            </a:bodyPr>
            <a:lstStyle/>
            <a:p>
              <a:pPr algn="ctr">
                <a:lnSpc>
                  <a:spcPts val="3732"/>
                </a:lnSpc>
              </a:pPr>
              <a:r>
                <a:rPr lang="en-US" b="true" sz="3110" spc="31">
                  <a:solidFill>
                    <a:srgbClr val="02051A"/>
                  </a:solidFill>
                  <a:latin typeface="Cooper Hewitt Heavy"/>
                  <a:ea typeface="Cooper Hewitt Heavy"/>
                  <a:cs typeface="Cooper Hewitt Heavy"/>
                  <a:sym typeface="Cooper Hewitt Heavy"/>
                </a:rPr>
                <a:t>PRIMEIRA AVALIAÇÃO</a:t>
              </a:r>
            </a:p>
          </p:txBody>
        </p:sp>
        <p:sp>
          <p:nvSpPr>
            <p:cNvPr name="TextBox 12" id="12"/>
            <p:cNvSpPr txBox="true"/>
            <p:nvPr/>
          </p:nvSpPr>
          <p:spPr>
            <a:xfrm rot="0">
              <a:off x="1860133" y="1513789"/>
              <a:ext cx="16177187" cy="1340157"/>
            </a:xfrm>
            <a:prstGeom prst="rect">
              <a:avLst/>
            </a:prstGeom>
          </p:spPr>
          <p:txBody>
            <a:bodyPr anchor="t" rtlCol="false" tIns="0" lIns="0" bIns="0" rIns="0">
              <a:spAutoFit/>
            </a:bodyPr>
            <a:lstStyle/>
            <a:p>
              <a:pPr algn="just">
                <a:lnSpc>
                  <a:spcPts val="3928"/>
                </a:lnSpc>
              </a:pPr>
              <a:r>
                <a:rPr lang="en-US" sz="2618" spc="26">
                  <a:solidFill>
                    <a:srgbClr val="02051A"/>
                  </a:solidFill>
                  <a:latin typeface="Cooper Hewitt"/>
                  <a:ea typeface="Cooper Hewitt"/>
                  <a:cs typeface="Cooper Hewitt"/>
                  <a:sym typeface="Cooper Hewitt"/>
                </a:rPr>
                <a:t>Ocorrerá com base em dados de 2030 e, se preciso, gerar mudanças com vigência a partir de 2032. Depois disso, repete-se o processo em intervalos de 5 anos.</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sp>
        <p:nvSpPr>
          <p:cNvPr name="Freeform 5" id="5"/>
          <p:cNvSpPr/>
          <p:nvPr/>
        </p:nvSpPr>
        <p:spPr>
          <a:xfrm flipH="false" flipV="false" rot="0">
            <a:off x="430571" y="515928"/>
            <a:ext cx="15103136" cy="7325021"/>
          </a:xfrm>
          <a:custGeom>
            <a:avLst/>
            <a:gdLst/>
            <a:ahLst/>
            <a:cxnLst/>
            <a:rect r="r" b="b" t="t" l="l"/>
            <a:pathLst>
              <a:path h="7325021" w="15103136">
                <a:moveTo>
                  <a:pt x="0" y="0"/>
                </a:moveTo>
                <a:lnTo>
                  <a:pt x="15103135" y="0"/>
                </a:lnTo>
                <a:lnTo>
                  <a:pt x="15103135" y="7325020"/>
                </a:lnTo>
                <a:lnTo>
                  <a:pt x="0" y="7325020"/>
                </a:lnTo>
                <a:lnTo>
                  <a:pt x="0" y="0"/>
                </a:lnTo>
                <a:close/>
              </a:path>
            </a:pathLst>
          </a:custGeom>
          <a:blipFill>
            <a:blip r:embed="rId3"/>
            <a:stretch>
              <a:fillRect l="0" t="0" r="0" b="0"/>
            </a:stretch>
          </a:blipFill>
        </p:spPr>
      </p:sp>
      <p:sp>
        <p:nvSpPr>
          <p:cNvPr name="TextBox 6" id="6"/>
          <p:cNvSpPr txBox="true"/>
          <p:nvPr/>
        </p:nvSpPr>
        <p:spPr>
          <a:xfrm rot="0">
            <a:off x="1901238" y="7980928"/>
            <a:ext cx="12161801" cy="561975"/>
          </a:xfrm>
          <a:prstGeom prst="rect">
            <a:avLst/>
          </a:prstGeom>
        </p:spPr>
        <p:txBody>
          <a:bodyPr anchor="t" rtlCol="false" tIns="0" lIns="0" bIns="0" rIns="0">
            <a:spAutoFit/>
          </a:bodyPr>
          <a:lstStyle/>
          <a:p>
            <a:pPr algn="ctr">
              <a:lnSpc>
                <a:spcPts val="3732"/>
              </a:lnSpc>
              <a:spcBef>
                <a:spcPct val="0"/>
              </a:spcBef>
            </a:pPr>
            <a:r>
              <a:rPr lang="en-US" b="true" sz="3110" spc="31">
                <a:solidFill>
                  <a:srgbClr val="000000"/>
                </a:solidFill>
                <a:latin typeface="Cooper Hewitt Heavy"/>
                <a:ea typeface="Cooper Hewitt Heavy"/>
                <a:cs typeface="Cooper Hewitt Heavy"/>
                <a:sym typeface="Cooper Hewitt Heavy"/>
              </a:rPr>
              <a:t>HTTPS://DATANALYTICS.WORLDBANK.ORG/SIMVAT/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515928"/>
            <a:ext cx="12161801" cy="9255145"/>
            <a:chOff x="0" y="0"/>
            <a:chExt cx="13501167" cy="10274404"/>
          </a:xfrm>
        </p:grpSpPr>
        <p:sp>
          <p:nvSpPr>
            <p:cNvPr name="Freeform 4" id="4"/>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Freeform 5" id="5"/>
          <p:cNvSpPr/>
          <p:nvPr/>
        </p:nvSpPr>
        <p:spPr>
          <a:xfrm flipH="false" flipV="false" rot="0">
            <a:off x="9439342" y="734922"/>
            <a:ext cx="7210338" cy="8523378"/>
          </a:xfrm>
          <a:custGeom>
            <a:avLst/>
            <a:gdLst/>
            <a:ahLst/>
            <a:cxnLst/>
            <a:rect r="r" b="b" t="t" l="l"/>
            <a:pathLst>
              <a:path h="8523378" w="7210338">
                <a:moveTo>
                  <a:pt x="0" y="0"/>
                </a:moveTo>
                <a:lnTo>
                  <a:pt x="7210338" y="0"/>
                </a:lnTo>
                <a:lnTo>
                  <a:pt x="7210338" y="8523378"/>
                </a:lnTo>
                <a:lnTo>
                  <a:pt x="0" y="8523378"/>
                </a:lnTo>
                <a:lnTo>
                  <a:pt x="0" y="0"/>
                </a:lnTo>
                <a:close/>
              </a:path>
            </a:pathLst>
          </a:custGeom>
          <a:blipFill>
            <a:blip r:embed="rId3"/>
            <a:stretch>
              <a:fillRect l="0" t="0" r="0" b="0"/>
            </a:stretch>
          </a:blipFill>
        </p:spPr>
      </p:sp>
      <p:sp>
        <p:nvSpPr>
          <p:cNvPr name="TextBox 6" id="6"/>
          <p:cNvSpPr txBox="true"/>
          <p:nvPr/>
        </p:nvSpPr>
        <p:spPr>
          <a:xfrm rot="0">
            <a:off x="1269226" y="2308852"/>
            <a:ext cx="7874774" cy="4564272"/>
          </a:xfrm>
          <a:prstGeom prst="rect">
            <a:avLst/>
          </a:prstGeom>
        </p:spPr>
        <p:txBody>
          <a:bodyPr anchor="t" rtlCol="false" tIns="0" lIns="0" bIns="0" rIns="0">
            <a:spAutoFit/>
          </a:bodyPr>
          <a:lstStyle/>
          <a:p>
            <a:pPr algn="just">
              <a:lnSpc>
                <a:spcPts val="3180"/>
              </a:lnSpc>
            </a:pPr>
            <a:r>
              <a:rPr lang="en-US" sz="2304">
                <a:solidFill>
                  <a:srgbClr val="02051A"/>
                </a:solidFill>
                <a:latin typeface="Montserrat"/>
                <a:ea typeface="Montserrat"/>
                <a:cs typeface="Montserrat"/>
                <a:sym typeface="Montserrat"/>
              </a:rPr>
              <a:t>É DIFÍCIL ANALISAR O IMPACTO DIRETO AO CONSUMIDOR. UM EXEMPLO PRÁTICO: HÁ A POSSIBILIDADE DE UM AUMENTO NA CARGA TRIBUTÁRIA DOS SERVIÇOS DE STREAMING, MAS TAMBÉM É PROVÁVEL UMA REDUÇÃO NA TRIBUTAÇÃO EM UMA PROPORÇÃO AINDA MAIOR NOS SERVIÇOS DE INTERNET.</a:t>
            </a:r>
          </a:p>
          <a:p>
            <a:pPr algn="l">
              <a:lnSpc>
                <a:spcPts val="2352"/>
              </a:lnSpc>
            </a:pPr>
          </a:p>
          <a:p>
            <a:pPr algn="l">
              <a:lnSpc>
                <a:spcPts val="2352"/>
              </a:lnSpc>
            </a:pPr>
          </a:p>
          <a:p>
            <a:pPr algn="l">
              <a:lnSpc>
                <a:spcPts val="2352"/>
              </a:lnSpc>
            </a:pPr>
          </a:p>
          <a:p>
            <a:pPr algn="l">
              <a:lnSpc>
                <a:spcPts val="2352"/>
              </a:lnSpc>
            </a:pPr>
          </a:p>
          <a:p>
            <a:pPr algn="l">
              <a:lnSpc>
                <a:spcPts val="2352"/>
              </a:lnSpc>
            </a:pPr>
          </a:p>
          <a:p>
            <a:pPr algn="l">
              <a:lnSpc>
                <a:spcPts val="2352"/>
              </a:lnSpc>
              <a:spcBef>
                <a:spcPct val="0"/>
              </a:spcBef>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8531790" y="-4260371"/>
            <a:ext cx="10083356" cy="10083356"/>
          </a:xfrm>
          <a:custGeom>
            <a:avLst/>
            <a:gdLst/>
            <a:ahLst/>
            <a:cxnLst/>
            <a:rect r="r" b="b" t="t" l="l"/>
            <a:pathLst>
              <a:path h="10083356" w="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0426919"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0800000">
            <a:off x="6976846"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5" id="5"/>
          <p:cNvSpPr/>
          <p:nvPr/>
        </p:nvSpPr>
        <p:spPr>
          <a:xfrm flipH="false" flipV="false" rot="-10800000">
            <a:off x="3531233"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81160"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grpSp>
        <p:nvGrpSpPr>
          <p:cNvPr name="Group 7" id="7"/>
          <p:cNvGrpSpPr/>
          <p:nvPr/>
        </p:nvGrpSpPr>
        <p:grpSpPr>
          <a:xfrm rot="6150721">
            <a:off x="11211759" y="5379644"/>
            <a:ext cx="13544802" cy="1127911"/>
            <a:chOff x="0" y="0"/>
            <a:chExt cx="18059736" cy="1503881"/>
          </a:xfrm>
        </p:grpSpPr>
        <p:sp>
          <p:nvSpPr>
            <p:cNvPr name="Freeform 8" id="8"/>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grpSp>
        <p:nvGrpSpPr>
          <p:cNvPr name="Group 9" id="9"/>
          <p:cNvGrpSpPr/>
          <p:nvPr/>
        </p:nvGrpSpPr>
        <p:grpSpPr>
          <a:xfrm rot="-4615544">
            <a:off x="10510810" y="5041623"/>
            <a:ext cx="13544802" cy="1127911"/>
            <a:chOff x="0" y="0"/>
            <a:chExt cx="18059736" cy="1503881"/>
          </a:xfrm>
        </p:grpSpPr>
        <p:sp>
          <p:nvSpPr>
            <p:cNvPr name="Freeform 10" id="10"/>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sp>
        <p:nvSpPr>
          <p:cNvPr name="Freeform 11" id="11"/>
          <p:cNvSpPr/>
          <p:nvPr/>
        </p:nvSpPr>
        <p:spPr>
          <a:xfrm flipH="false" flipV="false" rot="-10800000">
            <a:off x="26312155"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10800000">
            <a:off x="22862082"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13" id="13"/>
          <p:cNvSpPr/>
          <p:nvPr/>
        </p:nvSpPr>
        <p:spPr>
          <a:xfrm flipH="false" flipV="false" rot="-10800000">
            <a:off x="19416469"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10800000">
            <a:off x="15966396"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15" id="15"/>
          <p:cNvSpPr/>
          <p:nvPr/>
        </p:nvSpPr>
        <p:spPr>
          <a:xfrm flipH="false" flipV="false" rot="0">
            <a:off x="3193397" y="2179347"/>
            <a:ext cx="6835990" cy="5928306"/>
          </a:xfrm>
          <a:custGeom>
            <a:avLst/>
            <a:gdLst/>
            <a:ahLst/>
            <a:cxnLst/>
            <a:rect r="r" b="b" t="t" l="l"/>
            <a:pathLst>
              <a:path h="5928306" w="6835990">
                <a:moveTo>
                  <a:pt x="0" y="0"/>
                </a:moveTo>
                <a:lnTo>
                  <a:pt x="6835990" y="0"/>
                </a:lnTo>
                <a:lnTo>
                  <a:pt x="6835990" y="5928306"/>
                </a:lnTo>
                <a:lnTo>
                  <a:pt x="0" y="5928306"/>
                </a:lnTo>
                <a:lnTo>
                  <a:pt x="0" y="0"/>
                </a:lnTo>
                <a:close/>
              </a:path>
            </a:pathLst>
          </a:custGeom>
          <a:blipFill>
            <a:blip r:embed="rId7"/>
            <a:stretch>
              <a:fillRect l="0" t="0" r="0" b="0"/>
            </a:stretch>
          </a:blipFill>
        </p:spPr>
      </p:sp>
      <p:sp>
        <p:nvSpPr>
          <p:cNvPr name="Freeform 16" id="16"/>
          <p:cNvSpPr/>
          <p:nvPr/>
        </p:nvSpPr>
        <p:spPr>
          <a:xfrm flipH="false" flipV="false" rot="0">
            <a:off x="10964224" y="1309957"/>
            <a:ext cx="5149864" cy="5149864"/>
          </a:xfrm>
          <a:custGeom>
            <a:avLst/>
            <a:gdLst/>
            <a:ahLst/>
            <a:cxnLst/>
            <a:rect r="r" b="b" t="t" l="l"/>
            <a:pathLst>
              <a:path h="5149864" w="5149864">
                <a:moveTo>
                  <a:pt x="0" y="0"/>
                </a:moveTo>
                <a:lnTo>
                  <a:pt x="5149864" y="0"/>
                </a:lnTo>
                <a:lnTo>
                  <a:pt x="5149864" y="5149865"/>
                </a:lnTo>
                <a:lnTo>
                  <a:pt x="0" y="5149865"/>
                </a:lnTo>
                <a:lnTo>
                  <a:pt x="0" y="0"/>
                </a:lnTo>
                <a:close/>
              </a:path>
            </a:pathLst>
          </a:custGeom>
          <a:blipFill>
            <a:blip r:embed="rId8"/>
            <a:stretch>
              <a:fillRect l="0" t="0" r="0" b="0"/>
            </a:stretch>
          </a:blipFill>
        </p:spPr>
      </p:sp>
      <p:sp>
        <p:nvSpPr>
          <p:cNvPr name="TextBox 17" id="17"/>
          <p:cNvSpPr txBox="true"/>
          <p:nvPr/>
        </p:nvSpPr>
        <p:spPr>
          <a:xfrm rot="0">
            <a:off x="1551566" y="481000"/>
            <a:ext cx="9588391" cy="1085875"/>
          </a:xfrm>
          <a:prstGeom prst="rect">
            <a:avLst/>
          </a:prstGeom>
        </p:spPr>
        <p:txBody>
          <a:bodyPr anchor="t" rtlCol="false" tIns="0" lIns="0" bIns="0" rIns="0">
            <a:spAutoFit/>
          </a:bodyPr>
          <a:lstStyle/>
          <a:p>
            <a:pPr algn="ctr">
              <a:lnSpc>
                <a:spcPts val="8515"/>
              </a:lnSpc>
            </a:pPr>
            <a:r>
              <a:rPr lang="en-US" sz="7096" b="true">
                <a:solidFill>
                  <a:srgbClr val="02051A"/>
                </a:solidFill>
                <a:latin typeface="Montserrat Bold"/>
                <a:ea typeface="Montserrat Bold"/>
                <a:cs typeface="Montserrat Bold"/>
                <a:sym typeface="Montserrat Bold"/>
              </a:rPr>
              <a:t>SIMPLICIDADE?</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00724"/>
        </a:solidFill>
      </p:bgPr>
    </p:bg>
    <p:spTree>
      <p:nvGrpSpPr>
        <p:cNvPr id="1" name=""/>
        <p:cNvGrpSpPr/>
        <p:nvPr/>
      </p:nvGrpSpPr>
      <p:grpSpPr>
        <a:xfrm>
          <a:off x="0" y="0"/>
          <a:ext cx="0" cy="0"/>
          <a:chOff x="0" y="0"/>
          <a:chExt cx="0" cy="0"/>
        </a:xfrm>
      </p:grpSpPr>
      <p:sp>
        <p:nvSpPr>
          <p:cNvPr name="Freeform 2" id="2"/>
          <p:cNvSpPr/>
          <p:nvPr/>
        </p:nvSpPr>
        <p:spPr>
          <a:xfrm flipH="false" flipV="false" rot="0">
            <a:off x="6974368" y="4786248"/>
            <a:ext cx="733166" cy="714504"/>
          </a:xfrm>
          <a:custGeom>
            <a:avLst/>
            <a:gdLst/>
            <a:ahLst/>
            <a:cxnLst/>
            <a:rect r="r" b="b" t="t" l="l"/>
            <a:pathLst>
              <a:path h="714504" w="733166">
                <a:moveTo>
                  <a:pt x="0" y="0"/>
                </a:moveTo>
                <a:lnTo>
                  <a:pt x="733166" y="0"/>
                </a:lnTo>
                <a:lnTo>
                  <a:pt x="733166" y="714504"/>
                </a:lnTo>
                <a:lnTo>
                  <a:pt x="0" y="7145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9810" y="1221289"/>
            <a:ext cx="6785424" cy="7844421"/>
          </a:xfrm>
          <a:custGeom>
            <a:avLst/>
            <a:gdLst/>
            <a:ahLst/>
            <a:cxnLst/>
            <a:rect r="r" b="b" t="t" l="l"/>
            <a:pathLst>
              <a:path h="7844421" w="6785424">
                <a:moveTo>
                  <a:pt x="0" y="0"/>
                </a:moveTo>
                <a:lnTo>
                  <a:pt x="6785424" y="0"/>
                </a:lnTo>
                <a:lnTo>
                  <a:pt x="6785424" y="7844422"/>
                </a:lnTo>
                <a:lnTo>
                  <a:pt x="0" y="7844422"/>
                </a:lnTo>
                <a:lnTo>
                  <a:pt x="0" y="0"/>
                </a:lnTo>
                <a:close/>
              </a:path>
            </a:pathLst>
          </a:custGeom>
          <a:blipFill>
            <a:blip r:embed="rId4"/>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8531790" y="-4260371"/>
            <a:ext cx="10083356" cy="10083356"/>
          </a:xfrm>
          <a:custGeom>
            <a:avLst/>
            <a:gdLst/>
            <a:ahLst/>
            <a:cxnLst/>
            <a:rect r="r" b="b" t="t" l="l"/>
            <a:pathLst>
              <a:path h="10083356" w="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10800000">
            <a:off x="81160" y="9258300"/>
            <a:ext cx="13457996" cy="3264379"/>
            <a:chOff x="0" y="0"/>
            <a:chExt cx="17943995" cy="4352506"/>
          </a:xfrm>
        </p:grpSpPr>
        <p:sp>
          <p:nvSpPr>
            <p:cNvPr name="Freeform 4" id="4"/>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l="0" t="0" r="0" b="-26202"/>
              </a:stretch>
            </a:blipFill>
          </p:spPr>
        </p:sp>
        <p:sp>
          <p:nvSpPr>
            <p:cNvPr name="Freeform 6" id="6"/>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l="0" t="0" r="0" b="-26202"/>
              </a:stretch>
            </a:blipFill>
          </p:spPr>
        </p:sp>
      </p:grpSp>
      <p:sp>
        <p:nvSpPr>
          <p:cNvPr name="Freeform 8" id="8"/>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6"/>
            <a:stretch>
              <a:fillRect l="0" t="-137172" r="0" b="0"/>
            </a:stretch>
          </a:blipFill>
        </p:spPr>
      </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6"/>
            <a:stretch>
              <a:fillRect l="0" t="-137172" r="0" b="0"/>
            </a:stretch>
          </a:blipFill>
        </p:spPr>
      </p:sp>
      <p:grpSp>
        <p:nvGrpSpPr>
          <p:cNvPr name="Group 10" id="10"/>
          <p:cNvGrpSpPr/>
          <p:nvPr/>
        </p:nvGrpSpPr>
        <p:grpSpPr>
          <a:xfrm rot="-10800000">
            <a:off x="15966396" y="9258300"/>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l="0" t="0" r="0" b="-26202"/>
              </a:stretch>
            </a:blipFill>
          </p:spPr>
        </p:sp>
      </p:grpSp>
      <p:sp>
        <p:nvSpPr>
          <p:cNvPr name="Freeform 15" id="15"/>
          <p:cNvSpPr/>
          <p:nvPr/>
        </p:nvSpPr>
        <p:spPr>
          <a:xfrm flipH="false" flipV="false" rot="0">
            <a:off x="1801221" y="870704"/>
            <a:ext cx="15292414" cy="8219417"/>
          </a:xfrm>
          <a:custGeom>
            <a:avLst/>
            <a:gdLst/>
            <a:ahLst/>
            <a:cxnLst/>
            <a:rect r="r" b="b" t="t" l="l"/>
            <a:pathLst>
              <a:path h="8219417" w="15292414">
                <a:moveTo>
                  <a:pt x="0" y="0"/>
                </a:moveTo>
                <a:lnTo>
                  <a:pt x="15292414" y="0"/>
                </a:lnTo>
                <a:lnTo>
                  <a:pt x="15292414" y="8219417"/>
                </a:lnTo>
                <a:lnTo>
                  <a:pt x="0" y="8219417"/>
                </a:lnTo>
                <a:lnTo>
                  <a:pt x="0" y="0"/>
                </a:lnTo>
                <a:close/>
              </a:path>
            </a:pathLst>
          </a:custGeom>
          <a:blipFill>
            <a:blip r:embed="rId7"/>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797335" y="637704"/>
            <a:ext cx="11653946" cy="7667625"/>
          </a:xfrm>
          <a:prstGeom prst="rect">
            <a:avLst/>
          </a:prstGeom>
        </p:spPr>
        <p:txBody>
          <a:bodyPr anchor="t" rtlCol="false" tIns="0" lIns="0" bIns="0" rIns="0">
            <a:spAutoFit/>
          </a:bodyPr>
          <a:lstStyle/>
          <a:p>
            <a:pPr algn="just">
              <a:lnSpc>
                <a:spcPts val="7527"/>
              </a:lnSpc>
            </a:pPr>
            <a:r>
              <a:rPr lang="en-US" sz="6273" b="true">
                <a:solidFill>
                  <a:srgbClr val="FFFEFE"/>
                </a:solidFill>
                <a:latin typeface="Montserrat Bold"/>
                <a:ea typeface="Montserrat Bold"/>
                <a:cs typeface="Montserrat Bold"/>
                <a:sym typeface="Montserrat Bold"/>
              </a:rPr>
              <a:t>Regimes Diferenciados, Específicos e Favorecidos</a:t>
            </a:r>
          </a:p>
          <a:p>
            <a:pPr algn="just">
              <a:lnSpc>
                <a:spcPts val="7527"/>
              </a:lnSpc>
            </a:pPr>
          </a:p>
          <a:p>
            <a:pPr algn="just">
              <a:lnSpc>
                <a:spcPts val="4729"/>
              </a:lnSpc>
            </a:pPr>
            <a:r>
              <a:rPr lang="en-US" sz="3940">
                <a:solidFill>
                  <a:srgbClr val="FFFEFE"/>
                </a:solidFill>
                <a:latin typeface="Montserrat"/>
                <a:ea typeface="Montserrat"/>
                <a:cs typeface="Montserrat"/>
                <a:sym typeface="Montserrat"/>
              </a:rPr>
              <a:t>📌 Motivo:</a:t>
            </a:r>
          </a:p>
          <a:p>
            <a:pPr algn="just">
              <a:lnSpc>
                <a:spcPts val="4729"/>
              </a:lnSpc>
            </a:pPr>
            <a:r>
              <a:rPr lang="en-US" sz="3940">
                <a:solidFill>
                  <a:srgbClr val="FFFEFE"/>
                </a:solidFill>
                <a:latin typeface="Montserrat"/>
                <a:ea typeface="Montserrat"/>
                <a:cs typeface="Montserrat"/>
                <a:sym typeface="Montserrat"/>
              </a:rPr>
              <a:t> Essas atividades apresentam características técnicas complexas, que dificultam a aplicação do regime geral de débito e crédito do IBS, exigindo tratamento tributário diferenciado para garantir neutralidade, eficiência e segurança jurídica.</a:t>
            </a:r>
          </a:p>
          <a:p>
            <a:pPr algn="just">
              <a:lnSpc>
                <a:spcPts val="472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724"/>
        </a:solidFill>
      </p:bgPr>
    </p:bg>
    <p:spTree>
      <p:nvGrpSpPr>
        <p:cNvPr id="1" name=""/>
        <p:cNvGrpSpPr/>
        <p:nvPr/>
      </p:nvGrpSpPr>
      <p:grpSpPr>
        <a:xfrm>
          <a:off x="0" y="0"/>
          <a:ext cx="0" cy="0"/>
          <a:chOff x="0" y="0"/>
          <a:chExt cx="0" cy="0"/>
        </a:xfrm>
      </p:grpSpPr>
      <p:sp>
        <p:nvSpPr>
          <p:cNvPr name="Freeform 2" id="2"/>
          <p:cNvSpPr/>
          <p:nvPr/>
        </p:nvSpPr>
        <p:spPr>
          <a:xfrm flipH="false" flipV="false" rot="0">
            <a:off x="3467762" y="1631791"/>
            <a:ext cx="10860957" cy="7023419"/>
          </a:xfrm>
          <a:custGeom>
            <a:avLst/>
            <a:gdLst/>
            <a:ahLst/>
            <a:cxnLst/>
            <a:rect r="r" b="b" t="t" l="l"/>
            <a:pathLst>
              <a:path h="7023419" w="10860957">
                <a:moveTo>
                  <a:pt x="0" y="0"/>
                </a:moveTo>
                <a:lnTo>
                  <a:pt x="10860956" y="0"/>
                </a:lnTo>
                <a:lnTo>
                  <a:pt x="10860956" y="7023418"/>
                </a:lnTo>
                <a:lnTo>
                  <a:pt x="0" y="7023418"/>
                </a:lnTo>
                <a:lnTo>
                  <a:pt x="0" y="0"/>
                </a:lnTo>
                <a:close/>
              </a:path>
            </a:pathLst>
          </a:custGeom>
          <a:blipFill>
            <a:blip r:embed="rId2"/>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TextBox 2" id="2"/>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REGIMES DIFERENCIADOS</a:t>
            </a:r>
          </a:p>
        </p:txBody>
      </p:sp>
      <p:sp>
        <p:nvSpPr>
          <p:cNvPr name="AutoShape 3" id="3"/>
          <p:cNvSpPr/>
          <p:nvPr/>
        </p:nvSpPr>
        <p:spPr>
          <a:xfrm rot="-1753206">
            <a:off x="-1113304" y="4354356"/>
            <a:ext cx="25783492" cy="9586163"/>
          </a:xfrm>
          <a:prstGeom prst="rect">
            <a:avLst/>
          </a:prstGeom>
          <a:solidFill>
            <a:srgbClr val="FF700A">
              <a:alpha val="4706"/>
            </a:srgbClr>
          </a:solidFill>
        </p:spPr>
      </p:sp>
      <p:sp>
        <p:nvSpPr>
          <p:cNvPr name="Freeform 4" id="4"/>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rot="0">
            <a:off x="1028700" y="9591065"/>
            <a:ext cx="16230600" cy="1351653"/>
          </a:xfrm>
          <a:prstGeom prst="rect">
            <a:avLst/>
          </a:prstGeom>
          <a:solidFill>
            <a:srgbClr val="02051A"/>
          </a:solidFill>
        </p:spPr>
      </p:sp>
      <p:sp>
        <p:nvSpPr>
          <p:cNvPr name="AutoShape 6" id="6"/>
          <p:cNvSpPr/>
          <p:nvPr/>
        </p:nvSpPr>
        <p:spPr>
          <a:xfrm rot="0">
            <a:off x="1028700" y="-675827"/>
            <a:ext cx="16230600" cy="1351653"/>
          </a:xfrm>
          <a:prstGeom prst="rect">
            <a:avLst/>
          </a:prstGeom>
          <a:solidFill>
            <a:srgbClr val="02051A"/>
          </a:solidFill>
        </p:spPr>
      </p:sp>
      <p:sp>
        <p:nvSpPr>
          <p:cNvPr name="TextBox 7" id="7"/>
          <p:cNvSpPr txBox="true"/>
          <p:nvPr/>
        </p:nvSpPr>
        <p:spPr>
          <a:xfrm rot="0">
            <a:off x="987671" y="2464179"/>
            <a:ext cx="16271629" cy="5721350"/>
          </a:xfrm>
          <a:prstGeom prst="rect">
            <a:avLst/>
          </a:prstGeom>
        </p:spPr>
        <p:txBody>
          <a:bodyPr anchor="t" rtlCol="false" tIns="0" lIns="0" bIns="0" rIns="0">
            <a:spAutoFit/>
          </a:bodyPr>
          <a:lstStyle/>
          <a:p>
            <a:pPr algn="just">
              <a:lnSpc>
                <a:spcPts val="3249"/>
              </a:lnSpc>
            </a:pPr>
            <a:r>
              <a:rPr lang="en-US" b="true" sz="2499" spc="49">
                <a:solidFill>
                  <a:srgbClr val="02051A"/>
                </a:solidFill>
                <a:latin typeface="Montserrat Bold"/>
                <a:ea typeface="Montserrat Bold"/>
                <a:cs typeface="Montserrat Bold"/>
                <a:sym typeface="Montserrat Bold"/>
              </a:rPr>
              <a:t>REDUÇÃO DAS ALÍQUOTAS EM 30%:</a:t>
            </a:r>
          </a:p>
          <a:p>
            <a:pPr algn="just">
              <a:lnSpc>
                <a:spcPts val="3249"/>
              </a:lnSpc>
            </a:pPr>
          </a:p>
          <a:p>
            <a:pPr algn="just">
              <a:lnSpc>
                <a:spcPts val="3249"/>
              </a:lnSpc>
            </a:pPr>
            <a:r>
              <a:rPr lang="en-US" sz="2499" spc="49">
                <a:solidFill>
                  <a:srgbClr val="02051A"/>
                </a:solidFill>
                <a:latin typeface="Montserrat"/>
                <a:ea typeface="Montserrat"/>
                <a:cs typeface="Montserrat"/>
                <a:sym typeface="Montserrat"/>
              </a:rPr>
              <a:t>•Profissões regulamentadas fiscalizadas por conselhos (18)</a:t>
            </a:r>
          </a:p>
          <a:p>
            <a:pPr algn="just">
              <a:lnSpc>
                <a:spcPts val="3249"/>
              </a:lnSpc>
            </a:pPr>
          </a:p>
          <a:p>
            <a:pPr algn="just">
              <a:lnSpc>
                <a:spcPts val="3249"/>
              </a:lnSpc>
            </a:pPr>
            <a:r>
              <a:rPr lang="en-US" b="true" sz="2499" spc="49">
                <a:solidFill>
                  <a:srgbClr val="02051A"/>
                </a:solidFill>
                <a:latin typeface="Montserrat Bold"/>
                <a:ea typeface="Montserrat Bold"/>
                <a:cs typeface="Montserrat Bold"/>
                <a:sym typeface="Montserrat Bold"/>
              </a:rPr>
              <a:t>R</a:t>
            </a:r>
            <a:r>
              <a:rPr lang="en-US" b="true" sz="2499" spc="49">
                <a:solidFill>
                  <a:srgbClr val="02051A"/>
                </a:solidFill>
                <a:latin typeface="Montserrat Bold"/>
                <a:ea typeface="Montserrat Bold"/>
                <a:cs typeface="Montserrat Bold"/>
                <a:sym typeface="Montserrat Bold"/>
              </a:rPr>
              <a:t>EDUÇÃO DAS ALÍQUOTAS EM 60%:</a:t>
            </a:r>
          </a:p>
          <a:p>
            <a:pPr algn="just">
              <a:lnSpc>
                <a:spcPts val="3249"/>
              </a:lnSpc>
            </a:pPr>
          </a:p>
          <a:p>
            <a:pPr algn="just">
              <a:lnSpc>
                <a:spcPts val="3249"/>
              </a:lnSpc>
            </a:pPr>
            <a:r>
              <a:rPr lang="en-US" sz="2499" spc="49">
                <a:solidFill>
                  <a:srgbClr val="02051A"/>
                </a:solidFill>
                <a:latin typeface="Montserrat"/>
                <a:ea typeface="Montserrat"/>
                <a:cs typeface="Montserrat"/>
                <a:sym typeface="Montserrat"/>
              </a:rPr>
              <a:t>•Serviços de educação (9) </a:t>
            </a:r>
          </a:p>
          <a:p>
            <a:pPr algn="just">
              <a:lnSpc>
                <a:spcPts val="3249"/>
              </a:lnSpc>
            </a:pPr>
            <a:r>
              <a:rPr lang="en-US" sz="2499" spc="49">
                <a:solidFill>
                  <a:srgbClr val="02051A"/>
                </a:solidFill>
                <a:latin typeface="Montserrat"/>
                <a:ea typeface="Montserrat"/>
                <a:cs typeface="Montserrat"/>
                <a:sym typeface="Montserrat"/>
              </a:rPr>
              <a:t>•Serviços de saúde (27)</a:t>
            </a:r>
          </a:p>
          <a:p>
            <a:pPr algn="just">
              <a:lnSpc>
                <a:spcPts val="3249"/>
              </a:lnSpc>
            </a:pPr>
            <a:r>
              <a:rPr lang="en-US" sz="2499" spc="49">
                <a:solidFill>
                  <a:srgbClr val="02051A"/>
                </a:solidFill>
                <a:latin typeface="Montserrat"/>
                <a:ea typeface="Montserrat"/>
                <a:cs typeface="Montserrat"/>
                <a:sym typeface="Montserrat"/>
              </a:rPr>
              <a:t>•Dispos</a:t>
            </a:r>
            <a:r>
              <a:rPr lang="en-US" sz="2499" spc="49">
                <a:solidFill>
                  <a:srgbClr val="02051A"/>
                </a:solidFill>
                <a:latin typeface="Montserrat"/>
                <a:ea typeface="Montserrat"/>
                <a:cs typeface="Montserrat"/>
                <a:sym typeface="Montserrat"/>
              </a:rPr>
              <a:t>it</a:t>
            </a:r>
            <a:r>
              <a:rPr lang="en-US" sz="2499" spc="49">
                <a:solidFill>
                  <a:srgbClr val="02051A"/>
                </a:solidFill>
                <a:latin typeface="Montserrat"/>
                <a:ea typeface="Montserrat"/>
                <a:cs typeface="Montserrat"/>
                <a:sym typeface="Montserrat"/>
              </a:rPr>
              <a:t>ivos médicos (105)</a:t>
            </a:r>
          </a:p>
          <a:p>
            <a:pPr algn="just">
              <a:lnSpc>
                <a:spcPts val="3249"/>
              </a:lnSpc>
            </a:pPr>
            <a:r>
              <a:rPr lang="en-US" sz="2499" spc="49">
                <a:solidFill>
                  <a:srgbClr val="02051A"/>
                </a:solidFill>
                <a:latin typeface="Montserrat"/>
                <a:ea typeface="Montserrat"/>
                <a:cs typeface="Montserrat"/>
                <a:sym typeface="Montserrat"/>
              </a:rPr>
              <a:t>•Dispositivos de acessi</a:t>
            </a:r>
            <a:r>
              <a:rPr lang="en-US" sz="2499" spc="49">
                <a:solidFill>
                  <a:srgbClr val="02051A"/>
                </a:solidFill>
                <a:latin typeface="Montserrat"/>
                <a:ea typeface="Montserrat"/>
                <a:cs typeface="Montserrat"/>
                <a:sym typeface="Montserrat"/>
              </a:rPr>
              <a:t>bi</a:t>
            </a:r>
            <a:r>
              <a:rPr lang="en-US" sz="2499" spc="49">
                <a:solidFill>
                  <a:srgbClr val="02051A"/>
                </a:solidFill>
                <a:latin typeface="Montserrat"/>
                <a:ea typeface="Montserrat"/>
                <a:cs typeface="Montserrat"/>
                <a:sym typeface="Montserrat"/>
              </a:rPr>
              <a:t>l</a:t>
            </a:r>
            <a:r>
              <a:rPr lang="en-US" sz="2499" spc="49">
                <a:solidFill>
                  <a:srgbClr val="02051A"/>
                </a:solidFill>
                <a:latin typeface="Montserrat"/>
                <a:ea typeface="Montserrat"/>
                <a:cs typeface="Montserrat"/>
                <a:sym typeface="Montserrat"/>
              </a:rPr>
              <a:t>idade (26)</a:t>
            </a:r>
          </a:p>
          <a:p>
            <a:pPr algn="just">
              <a:lnSpc>
                <a:spcPts val="3249"/>
              </a:lnSpc>
            </a:pPr>
            <a:r>
              <a:rPr lang="en-US" sz="2499" spc="49">
                <a:solidFill>
                  <a:srgbClr val="02051A"/>
                </a:solidFill>
                <a:latin typeface="Montserrat"/>
                <a:ea typeface="Montserrat"/>
                <a:cs typeface="Montserrat"/>
                <a:sym typeface="Montserrat"/>
              </a:rPr>
              <a:t>•Me</a:t>
            </a:r>
            <a:r>
              <a:rPr lang="en-US" sz="2499" spc="49">
                <a:solidFill>
                  <a:srgbClr val="02051A"/>
                </a:solidFill>
                <a:latin typeface="Montserrat"/>
                <a:ea typeface="Montserrat"/>
                <a:cs typeface="Montserrat"/>
                <a:sym typeface="Montserrat"/>
              </a:rPr>
              <a:t>dicamentos</a:t>
            </a:r>
          </a:p>
          <a:p>
            <a:pPr algn="just">
              <a:lnSpc>
                <a:spcPts val="3249"/>
              </a:lnSpc>
            </a:pPr>
            <a:r>
              <a:rPr lang="en-US" sz="2499" spc="49">
                <a:solidFill>
                  <a:srgbClr val="02051A"/>
                </a:solidFill>
                <a:latin typeface="Montserrat"/>
                <a:ea typeface="Montserrat"/>
                <a:cs typeface="Montserrat"/>
                <a:sym typeface="Montserrat"/>
              </a:rPr>
              <a:t>•Composições enterais e parenterais (71)</a:t>
            </a:r>
          </a:p>
          <a:p>
            <a:pPr algn="just">
              <a:lnSpc>
                <a:spcPts val="3249"/>
              </a:lnSpc>
            </a:pPr>
            <a:r>
              <a:rPr lang="en-US" sz="2499" spc="49">
                <a:solidFill>
                  <a:srgbClr val="02051A"/>
                </a:solidFill>
                <a:latin typeface="Montserrat"/>
                <a:ea typeface="Montserrat"/>
                <a:cs typeface="Montserrat"/>
                <a:sym typeface="Montserrat"/>
              </a:rPr>
              <a:t>•Produtos de higiene e de limpeza majoritariamente consumidos por famílias de baixa renda (6)</a:t>
            </a:r>
          </a:p>
          <a:p>
            <a:pPr algn="just">
              <a:lnSpc>
                <a:spcPts val="3249"/>
              </a:lnSpc>
            </a:pP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TextBox 2" id="2"/>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REGIMES DIFERENCIADOS</a:t>
            </a:r>
          </a:p>
        </p:txBody>
      </p:sp>
      <p:sp>
        <p:nvSpPr>
          <p:cNvPr name="AutoShape 3" id="3"/>
          <p:cNvSpPr/>
          <p:nvPr/>
        </p:nvSpPr>
        <p:spPr>
          <a:xfrm rot="-1753206">
            <a:off x="-1113304" y="4354356"/>
            <a:ext cx="25783492" cy="9586163"/>
          </a:xfrm>
          <a:prstGeom prst="rect">
            <a:avLst/>
          </a:prstGeom>
          <a:solidFill>
            <a:srgbClr val="FF700A">
              <a:alpha val="4706"/>
            </a:srgbClr>
          </a:solidFill>
        </p:spPr>
      </p:sp>
      <p:sp>
        <p:nvSpPr>
          <p:cNvPr name="Freeform 4" id="4"/>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rot="0">
            <a:off x="1028700" y="9591065"/>
            <a:ext cx="16230600" cy="1351653"/>
          </a:xfrm>
          <a:prstGeom prst="rect">
            <a:avLst/>
          </a:prstGeom>
          <a:solidFill>
            <a:srgbClr val="02051A"/>
          </a:solidFill>
        </p:spPr>
      </p:sp>
      <p:sp>
        <p:nvSpPr>
          <p:cNvPr name="AutoShape 6" id="6"/>
          <p:cNvSpPr/>
          <p:nvPr/>
        </p:nvSpPr>
        <p:spPr>
          <a:xfrm rot="0">
            <a:off x="1028700" y="-675827"/>
            <a:ext cx="16230600" cy="1351653"/>
          </a:xfrm>
          <a:prstGeom prst="rect">
            <a:avLst/>
          </a:prstGeom>
          <a:solidFill>
            <a:srgbClr val="02051A"/>
          </a:solidFill>
        </p:spPr>
      </p:sp>
      <p:sp>
        <p:nvSpPr>
          <p:cNvPr name="TextBox 7" id="7"/>
          <p:cNvSpPr txBox="true"/>
          <p:nvPr/>
        </p:nvSpPr>
        <p:spPr>
          <a:xfrm rot="0">
            <a:off x="987671" y="2464179"/>
            <a:ext cx="16271629" cy="5311775"/>
          </a:xfrm>
          <a:prstGeom prst="rect">
            <a:avLst/>
          </a:prstGeom>
        </p:spPr>
        <p:txBody>
          <a:bodyPr anchor="t" rtlCol="false" tIns="0" lIns="0" bIns="0" rIns="0">
            <a:spAutoFit/>
          </a:bodyPr>
          <a:lstStyle/>
          <a:p>
            <a:pPr algn="just">
              <a:lnSpc>
                <a:spcPts val="3249"/>
              </a:lnSpc>
            </a:pPr>
            <a:r>
              <a:rPr lang="en-US" b="true" sz="2499" spc="49">
                <a:solidFill>
                  <a:srgbClr val="02051A"/>
                </a:solidFill>
                <a:latin typeface="Montserrat Bold"/>
                <a:ea typeface="Montserrat Bold"/>
                <a:cs typeface="Montserrat Bold"/>
                <a:sym typeface="Montserrat Bold"/>
              </a:rPr>
              <a:t>REDUÇÃO DAS ALÍQUOTAS EM 60%</a:t>
            </a:r>
            <a:r>
              <a:rPr lang="en-US" sz="2499" spc="49">
                <a:solidFill>
                  <a:srgbClr val="02051A"/>
                </a:solidFill>
                <a:latin typeface="Montserrat"/>
                <a:ea typeface="Montserrat"/>
                <a:cs typeface="Montserrat"/>
                <a:sym typeface="Montserrat"/>
              </a:rPr>
              <a:t>: (cont.)</a:t>
            </a:r>
          </a:p>
          <a:p>
            <a:pPr algn="just">
              <a:lnSpc>
                <a:spcPts val="3249"/>
              </a:lnSpc>
            </a:pPr>
          </a:p>
          <a:p>
            <a:pPr algn="just">
              <a:lnSpc>
                <a:spcPts val="3249"/>
              </a:lnSpc>
            </a:pPr>
            <a:r>
              <a:rPr lang="en-US" sz="2499" spc="49">
                <a:solidFill>
                  <a:srgbClr val="02051A"/>
                </a:solidFill>
                <a:latin typeface="Montserrat"/>
                <a:ea typeface="Montserrat"/>
                <a:cs typeface="Montserrat"/>
                <a:sym typeface="Montserrat"/>
              </a:rPr>
              <a:t>•P</a:t>
            </a:r>
            <a:r>
              <a:rPr lang="en-US" sz="2499" spc="49">
                <a:solidFill>
                  <a:srgbClr val="02051A"/>
                </a:solidFill>
                <a:latin typeface="Montserrat"/>
                <a:ea typeface="Montserrat"/>
                <a:cs typeface="Montserrat"/>
                <a:sym typeface="Montserrat"/>
              </a:rPr>
              <a:t>rodutos agropecuários, aquícolas, pesqueiros, florestais e extrativistas vegetais in natura</a:t>
            </a:r>
          </a:p>
          <a:p>
            <a:pPr algn="just">
              <a:lnSpc>
                <a:spcPts val="3249"/>
              </a:lnSpc>
            </a:pPr>
            <a:r>
              <a:rPr lang="en-US" sz="2499" spc="49">
                <a:solidFill>
                  <a:srgbClr val="02051A"/>
                </a:solidFill>
                <a:latin typeface="Montserrat"/>
                <a:ea typeface="Montserrat"/>
                <a:cs typeface="Montserrat"/>
                <a:sym typeface="Montserrat"/>
              </a:rPr>
              <a:t>•</a:t>
            </a:r>
            <a:r>
              <a:rPr lang="en-US" sz="2499" spc="49">
                <a:solidFill>
                  <a:srgbClr val="02051A"/>
                </a:solidFill>
                <a:latin typeface="Montserrat"/>
                <a:ea typeface="Montserrat"/>
                <a:cs typeface="Montserrat"/>
                <a:sym typeface="Montserrat"/>
              </a:rPr>
              <a:t>Insumos agropecuários e aquícol</a:t>
            </a:r>
            <a:r>
              <a:rPr lang="en-US" sz="2499" spc="49">
                <a:solidFill>
                  <a:srgbClr val="02051A"/>
                </a:solidFill>
                <a:latin typeface="Montserrat"/>
                <a:ea typeface="Montserrat"/>
                <a:cs typeface="Montserrat"/>
                <a:sym typeface="Montserrat"/>
              </a:rPr>
              <a:t>as (36)</a:t>
            </a:r>
          </a:p>
          <a:p>
            <a:pPr algn="just">
              <a:lnSpc>
                <a:spcPts val="3249"/>
              </a:lnSpc>
            </a:pPr>
            <a:r>
              <a:rPr lang="en-US" sz="2499" spc="49">
                <a:solidFill>
                  <a:srgbClr val="02051A"/>
                </a:solidFill>
                <a:latin typeface="Montserrat"/>
                <a:ea typeface="Montserrat"/>
                <a:cs typeface="Montserrat"/>
                <a:sym typeface="Montserrat"/>
              </a:rPr>
              <a:t>•Produções nacionais artísticas, culturais, de eventos, jornalísticas e audiovisuais (25)</a:t>
            </a:r>
          </a:p>
          <a:p>
            <a:pPr algn="just">
              <a:lnSpc>
                <a:spcPts val="3249"/>
              </a:lnSpc>
            </a:pPr>
            <a:r>
              <a:rPr lang="en-US" sz="2499" spc="49">
                <a:solidFill>
                  <a:srgbClr val="02051A"/>
                </a:solidFill>
                <a:latin typeface="Montserrat"/>
                <a:ea typeface="Montserrat"/>
                <a:cs typeface="Montserrat"/>
                <a:sym typeface="Montserrat"/>
              </a:rPr>
              <a:t>•Atividades desportivas</a:t>
            </a:r>
          </a:p>
          <a:p>
            <a:pPr algn="just">
              <a:lnSpc>
                <a:spcPts val="3249"/>
              </a:lnSpc>
            </a:pPr>
            <a:r>
              <a:rPr lang="en-US" sz="2499" spc="49">
                <a:solidFill>
                  <a:srgbClr val="02051A"/>
                </a:solidFill>
                <a:latin typeface="Montserrat"/>
                <a:ea typeface="Montserrat"/>
                <a:cs typeface="Montserrat"/>
                <a:sym typeface="Montserrat"/>
              </a:rPr>
              <a:t>•Comu</a:t>
            </a:r>
            <a:r>
              <a:rPr lang="en-US" sz="2499" spc="49">
                <a:solidFill>
                  <a:srgbClr val="02051A"/>
                </a:solidFill>
                <a:latin typeface="Montserrat"/>
                <a:ea typeface="Montserrat"/>
                <a:cs typeface="Montserrat"/>
                <a:sym typeface="Montserrat"/>
              </a:rPr>
              <a:t>nicação instituci</a:t>
            </a:r>
            <a:r>
              <a:rPr lang="en-US" sz="2499" spc="49">
                <a:solidFill>
                  <a:srgbClr val="02051A"/>
                </a:solidFill>
                <a:latin typeface="Montserrat"/>
                <a:ea typeface="Montserrat"/>
                <a:cs typeface="Montserrat"/>
                <a:sym typeface="Montserrat"/>
              </a:rPr>
              <a:t>onal</a:t>
            </a:r>
            <a:r>
              <a:rPr lang="en-US" sz="2499" spc="49">
                <a:solidFill>
                  <a:srgbClr val="02051A"/>
                </a:solidFill>
                <a:latin typeface="Montserrat"/>
                <a:ea typeface="Montserrat"/>
                <a:cs typeface="Montserrat"/>
                <a:sym typeface="Montserrat"/>
              </a:rPr>
              <a:t> (administração pública)</a:t>
            </a:r>
          </a:p>
          <a:p>
            <a:pPr algn="just">
              <a:lnSpc>
                <a:spcPts val="3249"/>
              </a:lnSpc>
            </a:pPr>
            <a:r>
              <a:rPr lang="en-US" sz="2499" spc="49">
                <a:solidFill>
                  <a:srgbClr val="02051A"/>
                </a:solidFill>
                <a:latin typeface="Montserrat"/>
                <a:ea typeface="Montserrat"/>
                <a:cs typeface="Montserrat"/>
                <a:sym typeface="Montserrat"/>
              </a:rPr>
              <a:t>•Bens e serviços </a:t>
            </a:r>
            <a:r>
              <a:rPr lang="en-US" sz="2499" spc="49">
                <a:solidFill>
                  <a:srgbClr val="02051A"/>
                </a:solidFill>
                <a:latin typeface="Montserrat"/>
                <a:ea typeface="Montserrat"/>
                <a:cs typeface="Montserrat"/>
                <a:sym typeface="Montserrat"/>
              </a:rPr>
              <a:t>r</a:t>
            </a:r>
            <a:r>
              <a:rPr lang="en-US" sz="2499" spc="49">
                <a:solidFill>
                  <a:srgbClr val="02051A"/>
                </a:solidFill>
                <a:latin typeface="Montserrat"/>
                <a:ea typeface="Montserrat"/>
                <a:cs typeface="Montserrat"/>
                <a:sym typeface="Montserrat"/>
              </a:rPr>
              <a:t>elacionados </a:t>
            </a:r>
            <a:r>
              <a:rPr lang="en-US" sz="2499" spc="49">
                <a:solidFill>
                  <a:srgbClr val="02051A"/>
                </a:solidFill>
                <a:latin typeface="Montserrat"/>
                <a:ea typeface="Montserrat"/>
                <a:cs typeface="Montserrat"/>
                <a:sym typeface="Montserrat"/>
              </a:rPr>
              <a:t>a</a:t>
            </a:r>
            <a:r>
              <a:rPr lang="en-US" sz="2499" spc="49">
                <a:solidFill>
                  <a:srgbClr val="02051A"/>
                </a:solidFill>
                <a:latin typeface="Montserrat"/>
                <a:ea typeface="Montserrat"/>
                <a:cs typeface="Montserrat"/>
                <a:sym typeface="Montserrat"/>
              </a:rPr>
              <a:t> sob</a:t>
            </a:r>
            <a:r>
              <a:rPr lang="en-US" sz="2499" spc="49">
                <a:solidFill>
                  <a:srgbClr val="02051A"/>
                </a:solidFill>
                <a:latin typeface="Montserrat"/>
                <a:ea typeface="Montserrat"/>
                <a:cs typeface="Montserrat"/>
                <a:sym typeface="Montserrat"/>
              </a:rPr>
              <a:t>eran</a:t>
            </a:r>
            <a:r>
              <a:rPr lang="en-US" sz="2499" spc="49">
                <a:solidFill>
                  <a:srgbClr val="02051A"/>
                </a:solidFill>
                <a:latin typeface="Montserrat"/>
                <a:ea typeface="Montserrat"/>
                <a:cs typeface="Montserrat"/>
                <a:sym typeface="Montserrat"/>
              </a:rPr>
              <a:t>ia</a:t>
            </a:r>
            <a:r>
              <a:rPr lang="en-US" sz="2499" spc="49">
                <a:solidFill>
                  <a:srgbClr val="02051A"/>
                </a:solidFill>
                <a:latin typeface="Montserrat"/>
                <a:ea typeface="Montserrat"/>
                <a:cs typeface="Montserrat"/>
                <a:sym typeface="Montserrat"/>
              </a:rPr>
              <a:t> e s</a:t>
            </a:r>
            <a:r>
              <a:rPr lang="en-US" sz="2499" spc="49">
                <a:solidFill>
                  <a:srgbClr val="02051A"/>
                </a:solidFill>
                <a:latin typeface="Montserrat"/>
                <a:ea typeface="Montserrat"/>
                <a:cs typeface="Montserrat"/>
                <a:sym typeface="Montserrat"/>
              </a:rPr>
              <a:t>egu</a:t>
            </a:r>
            <a:r>
              <a:rPr lang="en-US" sz="2499" spc="49">
                <a:solidFill>
                  <a:srgbClr val="02051A"/>
                </a:solidFill>
                <a:latin typeface="Montserrat"/>
                <a:ea typeface="Montserrat"/>
                <a:cs typeface="Montserrat"/>
                <a:sym typeface="Montserrat"/>
              </a:rPr>
              <a:t>rança n</a:t>
            </a:r>
            <a:r>
              <a:rPr lang="en-US" sz="2499" spc="49">
                <a:solidFill>
                  <a:srgbClr val="02051A"/>
                </a:solidFill>
                <a:latin typeface="Montserrat"/>
                <a:ea typeface="Montserrat"/>
                <a:cs typeface="Montserrat"/>
                <a:sym typeface="Montserrat"/>
              </a:rPr>
              <a:t>acional</a:t>
            </a:r>
            <a:r>
              <a:rPr lang="en-US" sz="2499" spc="49">
                <a:solidFill>
                  <a:srgbClr val="02051A"/>
                </a:solidFill>
                <a:latin typeface="Montserrat"/>
                <a:ea typeface="Montserrat"/>
                <a:cs typeface="Montserrat"/>
                <a:sym typeface="Montserrat"/>
              </a:rPr>
              <a:t> (33 – a</a:t>
            </a:r>
            <a:r>
              <a:rPr lang="en-US" sz="2499" spc="49">
                <a:solidFill>
                  <a:srgbClr val="02051A"/>
                </a:solidFill>
                <a:latin typeface="Montserrat"/>
                <a:ea typeface="Montserrat"/>
                <a:cs typeface="Montserrat"/>
                <a:sym typeface="Montserrat"/>
              </a:rPr>
              <a:t>dministração pública)</a:t>
            </a:r>
          </a:p>
          <a:p>
            <a:pPr algn="just">
              <a:lnSpc>
                <a:spcPts val="3249"/>
              </a:lnSpc>
            </a:pPr>
            <a:r>
              <a:rPr lang="en-US" sz="2499" spc="49">
                <a:solidFill>
                  <a:srgbClr val="02051A"/>
                </a:solidFill>
                <a:latin typeface="Montserrat"/>
                <a:ea typeface="Montserrat"/>
                <a:cs typeface="Montserrat"/>
                <a:sym typeface="Montserrat"/>
              </a:rPr>
              <a:t>•Serviços de segurança da informação e segurança cibernét</a:t>
            </a:r>
            <a:r>
              <a:rPr lang="en-US" sz="2499" spc="49">
                <a:solidFill>
                  <a:srgbClr val="02051A"/>
                </a:solidFill>
                <a:latin typeface="Montserrat"/>
                <a:ea typeface="Montserrat"/>
                <a:cs typeface="Montserrat"/>
                <a:sym typeface="Montserrat"/>
              </a:rPr>
              <a:t>ica</a:t>
            </a:r>
            <a:r>
              <a:rPr lang="en-US" sz="2499" spc="49">
                <a:solidFill>
                  <a:srgbClr val="02051A"/>
                </a:solidFill>
                <a:latin typeface="Montserrat"/>
                <a:ea typeface="Montserrat"/>
                <a:cs typeface="Montserrat"/>
                <a:sym typeface="Montserrat"/>
              </a:rPr>
              <a:t> (sócio brasileiro com 20% do capital social)</a:t>
            </a:r>
          </a:p>
          <a:p>
            <a:pPr algn="just">
              <a:lnSpc>
                <a:spcPts val="3249"/>
              </a:lnSpc>
            </a:pPr>
            <a:r>
              <a:rPr lang="en-US" sz="2499" spc="49">
                <a:solidFill>
                  <a:srgbClr val="02051A"/>
                </a:solidFill>
                <a:latin typeface="Montserrat"/>
                <a:ea typeface="Montserrat"/>
                <a:cs typeface="Montserrat"/>
                <a:sym typeface="Montserrat"/>
              </a:rPr>
              <a:t>•Operações relacionadas a projetos de reabilitação urbana de zonas históricas e de áreas críticas de recuperação e reconversão urbanística</a:t>
            </a:r>
          </a:p>
          <a:p>
            <a:pPr algn="just">
              <a:lnSpc>
                <a:spcPts val="3249"/>
              </a:lnSpc>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987671" y="2464179"/>
            <a:ext cx="9908929" cy="4902200"/>
          </a:xfrm>
          <a:prstGeom prst="rect">
            <a:avLst/>
          </a:prstGeom>
        </p:spPr>
        <p:txBody>
          <a:bodyPr anchor="t" rtlCol="false" tIns="0" lIns="0" bIns="0" rIns="0">
            <a:spAutoFit/>
          </a:bodyPr>
          <a:lstStyle/>
          <a:p>
            <a:pPr algn="just">
              <a:lnSpc>
                <a:spcPts val="3249"/>
              </a:lnSpc>
            </a:pPr>
            <a:r>
              <a:rPr lang="en-US" b="true" sz="2499" spc="49">
                <a:solidFill>
                  <a:srgbClr val="02051A"/>
                </a:solidFill>
                <a:latin typeface="Montserrat Bold"/>
                <a:ea typeface="Montserrat Bold"/>
                <a:cs typeface="Montserrat Bold"/>
                <a:sym typeface="Montserrat Bold"/>
              </a:rPr>
              <a:t>REDUÇÃO DAS ALÍQUOTAS A ZERO:</a:t>
            </a:r>
          </a:p>
          <a:p>
            <a:pPr algn="just">
              <a:lnSpc>
                <a:spcPts val="3249"/>
              </a:lnSpc>
            </a:pPr>
            <a:r>
              <a:rPr lang="en-US" sz="2499" spc="49">
                <a:solidFill>
                  <a:srgbClr val="02051A"/>
                </a:solidFill>
                <a:latin typeface="Montserrat"/>
                <a:ea typeface="Montserrat"/>
                <a:cs typeface="Montserrat"/>
                <a:sym typeface="Montserrat"/>
              </a:rPr>
              <a:t>•Dispositivos médicos (19)</a:t>
            </a:r>
          </a:p>
          <a:p>
            <a:pPr algn="just">
              <a:lnSpc>
                <a:spcPts val="3249"/>
              </a:lnSpc>
            </a:pPr>
            <a:r>
              <a:rPr lang="en-US" sz="2499" spc="49">
                <a:solidFill>
                  <a:srgbClr val="02051A"/>
                </a:solidFill>
                <a:latin typeface="Montserrat"/>
                <a:ea typeface="Montserrat"/>
                <a:cs typeface="Montserrat"/>
                <a:sym typeface="Montserrat"/>
              </a:rPr>
              <a:t>•Di</a:t>
            </a:r>
            <a:r>
              <a:rPr lang="en-US" sz="2499" spc="49">
                <a:solidFill>
                  <a:srgbClr val="02051A"/>
                </a:solidFill>
                <a:latin typeface="Montserrat"/>
                <a:ea typeface="Montserrat"/>
                <a:cs typeface="Montserrat"/>
                <a:sym typeface="Montserrat"/>
              </a:rPr>
              <a:t>spositivos de acessibilidade (7)</a:t>
            </a:r>
          </a:p>
          <a:p>
            <a:pPr algn="just">
              <a:lnSpc>
                <a:spcPts val="3249"/>
              </a:lnSpc>
            </a:pPr>
            <a:r>
              <a:rPr lang="en-US" sz="2499" spc="49">
                <a:solidFill>
                  <a:srgbClr val="02051A"/>
                </a:solidFill>
                <a:latin typeface="Montserrat"/>
                <a:ea typeface="Montserrat"/>
                <a:cs typeface="Montserrat"/>
                <a:sym typeface="Montserrat"/>
              </a:rPr>
              <a:t>•Medicamentos (383)</a:t>
            </a:r>
          </a:p>
          <a:p>
            <a:pPr algn="just">
              <a:lnSpc>
                <a:spcPts val="3249"/>
              </a:lnSpc>
            </a:pPr>
            <a:r>
              <a:rPr lang="en-US" sz="2499" spc="49">
                <a:solidFill>
                  <a:srgbClr val="02051A"/>
                </a:solidFill>
                <a:latin typeface="Montserrat"/>
                <a:ea typeface="Montserrat"/>
                <a:cs typeface="Montserrat"/>
                <a:sym typeface="Montserrat"/>
              </a:rPr>
              <a:t>•Composi</a:t>
            </a:r>
            <a:r>
              <a:rPr lang="en-US" sz="2499" spc="49">
                <a:solidFill>
                  <a:srgbClr val="02051A"/>
                </a:solidFill>
                <a:latin typeface="Montserrat"/>
                <a:ea typeface="Montserrat"/>
                <a:cs typeface="Montserrat"/>
                <a:sym typeface="Montserrat"/>
              </a:rPr>
              <a:t>çõ</a:t>
            </a:r>
            <a:r>
              <a:rPr lang="en-US" sz="2499" spc="49">
                <a:solidFill>
                  <a:srgbClr val="02051A"/>
                </a:solidFill>
                <a:latin typeface="Montserrat"/>
                <a:ea typeface="Montserrat"/>
                <a:cs typeface="Montserrat"/>
                <a:sym typeface="Montserrat"/>
              </a:rPr>
              <a:t>es enterais e parenterais</a:t>
            </a:r>
          </a:p>
          <a:p>
            <a:pPr algn="just">
              <a:lnSpc>
                <a:spcPts val="3249"/>
              </a:lnSpc>
            </a:pPr>
          </a:p>
          <a:p>
            <a:pPr algn="just">
              <a:lnSpc>
                <a:spcPts val="3249"/>
              </a:lnSpc>
            </a:pPr>
            <a:r>
              <a:rPr lang="en-US" sz="2499" spc="49">
                <a:solidFill>
                  <a:srgbClr val="02051A"/>
                </a:solidFill>
                <a:latin typeface="Montserrat"/>
                <a:ea typeface="Montserrat"/>
                <a:cs typeface="Montserrat"/>
                <a:sym typeface="Montserrat"/>
              </a:rPr>
              <a:t>•Produtos de cuidados básicos à saúde mens</a:t>
            </a:r>
            <a:r>
              <a:rPr lang="en-US" sz="2499" spc="49">
                <a:solidFill>
                  <a:srgbClr val="02051A"/>
                </a:solidFill>
                <a:latin typeface="Montserrat"/>
                <a:ea typeface="Montserrat"/>
                <a:cs typeface="Montserrat"/>
                <a:sym typeface="Montserrat"/>
              </a:rPr>
              <a:t>tr</a:t>
            </a:r>
            <a:r>
              <a:rPr lang="en-US" sz="2499" spc="49">
                <a:solidFill>
                  <a:srgbClr val="02051A"/>
                </a:solidFill>
                <a:latin typeface="Montserrat"/>
                <a:ea typeface="Montserrat"/>
                <a:cs typeface="Montserrat"/>
                <a:sym typeface="Montserrat"/>
              </a:rPr>
              <a:t>ual (todos)</a:t>
            </a:r>
          </a:p>
          <a:p>
            <a:pPr algn="just">
              <a:lnSpc>
                <a:spcPts val="3249"/>
              </a:lnSpc>
            </a:pPr>
            <a:r>
              <a:rPr lang="en-US" sz="2499" spc="49">
                <a:solidFill>
                  <a:srgbClr val="02051A"/>
                </a:solidFill>
                <a:latin typeface="Montserrat"/>
                <a:ea typeface="Montserrat"/>
                <a:cs typeface="Montserrat"/>
                <a:sym typeface="Montserrat"/>
              </a:rPr>
              <a:t>•S</a:t>
            </a:r>
            <a:r>
              <a:rPr lang="en-US" sz="2499" spc="49">
                <a:solidFill>
                  <a:srgbClr val="02051A"/>
                </a:solidFill>
                <a:latin typeface="Montserrat"/>
                <a:ea typeface="Montserrat"/>
                <a:cs typeface="Montserrat"/>
                <a:sym typeface="Montserrat"/>
              </a:rPr>
              <a:t>erviços prest</a:t>
            </a:r>
            <a:r>
              <a:rPr lang="en-US" sz="2499" spc="49">
                <a:solidFill>
                  <a:srgbClr val="02051A"/>
                </a:solidFill>
                <a:latin typeface="Montserrat"/>
                <a:ea typeface="Montserrat"/>
                <a:cs typeface="Montserrat"/>
                <a:sym typeface="Montserrat"/>
              </a:rPr>
              <a:t>ados por Instituição Científica, Tecnológica e de Inov</a:t>
            </a:r>
            <a:r>
              <a:rPr lang="en-US" sz="2499" spc="49">
                <a:solidFill>
                  <a:srgbClr val="02051A"/>
                </a:solidFill>
                <a:latin typeface="Montserrat"/>
                <a:ea typeface="Montserrat"/>
                <a:cs typeface="Montserrat"/>
                <a:sym typeface="Montserrat"/>
              </a:rPr>
              <a:t>ação (ICT)</a:t>
            </a:r>
            <a:r>
              <a:rPr lang="en-US" sz="2499" spc="49">
                <a:solidFill>
                  <a:srgbClr val="02051A"/>
                </a:solidFill>
                <a:latin typeface="Montserrat"/>
                <a:ea typeface="Montserrat"/>
                <a:cs typeface="Montserrat"/>
                <a:sym typeface="Montserrat"/>
              </a:rPr>
              <a:t> sem fins lucrativos</a:t>
            </a:r>
          </a:p>
          <a:p>
            <a:pPr algn="just">
              <a:lnSpc>
                <a:spcPts val="3249"/>
              </a:lnSpc>
            </a:pPr>
            <a:r>
              <a:rPr lang="en-US" sz="2499" spc="49">
                <a:solidFill>
                  <a:srgbClr val="02051A"/>
                </a:solidFill>
                <a:latin typeface="Montserrat"/>
                <a:ea typeface="Montserrat"/>
                <a:cs typeface="Montserrat"/>
                <a:sym typeface="Montserrat"/>
              </a:rPr>
              <a:t>•</a:t>
            </a:r>
            <a:r>
              <a:rPr lang="en-US" sz="2499" spc="49">
                <a:solidFill>
                  <a:srgbClr val="02051A"/>
                </a:solidFill>
                <a:latin typeface="Montserrat"/>
                <a:ea typeface="Montserrat"/>
                <a:cs typeface="Montserrat"/>
                <a:sym typeface="Montserrat"/>
              </a:rPr>
              <a:t>Au</a:t>
            </a:r>
            <a:r>
              <a:rPr lang="en-US" sz="2499" spc="49">
                <a:solidFill>
                  <a:srgbClr val="02051A"/>
                </a:solidFill>
                <a:latin typeface="Montserrat"/>
                <a:ea typeface="Montserrat"/>
                <a:cs typeface="Montserrat"/>
                <a:sym typeface="Montserrat"/>
              </a:rPr>
              <a:t>tomóveis adquiridos por pessoas com deficiência e pessoas com transtorno do espectro autista ou por taxistas</a:t>
            </a:r>
          </a:p>
          <a:p>
            <a:pPr algn="just">
              <a:lnSpc>
                <a:spcPts val="3249"/>
              </a:lnSpc>
            </a:pPr>
          </a:p>
        </p:txBody>
      </p:sp>
      <p:sp>
        <p:nvSpPr>
          <p:cNvPr name="Freeform 6" id="6"/>
          <p:cNvSpPr/>
          <p:nvPr/>
        </p:nvSpPr>
        <p:spPr>
          <a:xfrm flipH="false" flipV="false" rot="0">
            <a:off x="7333725" y="1969935"/>
            <a:ext cx="3886725" cy="3173565"/>
          </a:xfrm>
          <a:custGeom>
            <a:avLst/>
            <a:gdLst/>
            <a:ahLst/>
            <a:cxnLst/>
            <a:rect r="r" b="b" t="t" l="l"/>
            <a:pathLst>
              <a:path h="3173565" w="3886725">
                <a:moveTo>
                  <a:pt x="0" y="0"/>
                </a:moveTo>
                <a:lnTo>
                  <a:pt x="3886725" y="0"/>
                </a:lnTo>
                <a:lnTo>
                  <a:pt x="3886725" y="3173565"/>
                </a:lnTo>
                <a:lnTo>
                  <a:pt x="0" y="3173565"/>
                </a:lnTo>
                <a:lnTo>
                  <a:pt x="0" y="0"/>
                </a:lnTo>
                <a:close/>
              </a:path>
            </a:pathLst>
          </a:custGeom>
          <a:blipFill>
            <a:blip r:embed="rId4"/>
            <a:stretch>
              <a:fillRect l="0" t="0" r="0" b="0"/>
            </a:stretch>
          </a:blipFill>
        </p:spPr>
      </p:sp>
      <p:sp>
        <p:nvSpPr>
          <p:cNvPr name="TextBox 7" id="7"/>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REGIMES DIFERENCIADOS</a:t>
            </a:r>
          </a:p>
        </p:txBody>
      </p:sp>
      <p:sp>
        <p:nvSpPr>
          <p:cNvPr name="AutoShape 8" id="8"/>
          <p:cNvSpPr/>
          <p:nvPr/>
        </p:nvSpPr>
        <p:spPr>
          <a:xfrm rot="-1753206">
            <a:off x="-1113304" y="4354356"/>
            <a:ext cx="25783492" cy="9586163"/>
          </a:xfrm>
          <a:prstGeom prst="rect">
            <a:avLst/>
          </a:prstGeom>
          <a:solidFill>
            <a:srgbClr val="FF700A">
              <a:alpha val="4706"/>
            </a:srgbClr>
          </a:solidFill>
        </p:spPr>
      </p:sp>
      <p:sp>
        <p:nvSpPr>
          <p:cNvPr name="TextBox 9" id="9"/>
          <p:cNvSpPr txBox="true"/>
          <p:nvPr/>
        </p:nvSpPr>
        <p:spPr>
          <a:xfrm rot="0">
            <a:off x="11487150" y="2111754"/>
            <a:ext cx="4881606" cy="2531712"/>
          </a:xfrm>
          <a:prstGeom prst="rect">
            <a:avLst/>
          </a:prstGeom>
        </p:spPr>
        <p:txBody>
          <a:bodyPr anchor="t" rtlCol="false" tIns="0" lIns="0" bIns="0" rIns="0">
            <a:spAutoFit/>
          </a:bodyPr>
          <a:lstStyle/>
          <a:p>
            <a:pPr algn="just">
              <a:lnSpc>
                <a:spcPts val="2880"/>
              </a:lnSpc>
            </a:pPr>
            <a:r>
              <a:rPr lang="en-US" b="true" sz="2215" spc="44">
                <a:solidFill>
                  <a:srgbClr val="02051A"/>
                </a:solidFill>
                <a:latin typeface="Montserrat Bold"/>
                <a:ea typeface="Montserrat Bold"/>
                <a:cs typeface="Montserrat Bold"/>
                <a:sym typeface="Montserrat Bold"/>
              </a:rPr>
              <a:t>Compras públicas: </a:t>
            </a:r>
            <a:r>
              <a:rPr lang="en-US" sz="2215" spc="44">
                <a:solidFill>
                  <a:srgbClr val="02051A"/>
                </a:solidFill>
                <a:latin typeface="Montserrat"/>
                <a:ea typeface="Montserrat"/>
                <a:cs typeface="Montserrat"/>
                <a:sym typeface="Montserrat"/>
              </a:rPr>
              <a:t>iten</a:t>
            </a:r>
            <a:r>
              <a:rPr lang="en-US" sz="2215" spc="44">
                <a:solidFill>
                  <a:srgbClr val="02051A"/>
                </a:solidFill>
                <a:latin typeface="Montserrat"/>
                <a:ea typeface="Montserrat"/>
                <a:cs typeface="Montserrat"/>
                <a:sym typeface="Montserrat"/>
              </a:rPr>
              <a:t>s dos anexos de redução em 60% também serão reduzidos a zero</a:t>
            </a:r>
          </a:p>
          <a:p>
            <a:pPr algn="just">
              <a:lnSpc>
                <a:spcPts val="2880"/>
              </a:lnSpc>
            </a:pPr>
          </a:p>
          <a:p>
            <a:pPr algn="just">
              <a:lnSpc>
                <a:spcPts val="2880"/>
              </a:lnSpc>
            </a:pPr>
          </a:p>
          <a:p>
            <a:pPr algn="just">
              <a:lnSpc>
                <a:spcPts val="2880"/>
              </a:lnSpc>
            </a:pPr>
          </a:p>
          <a:p>
            <a:pPr algn="just">
              <a:lnSpc>
                <a:spcPts val="2880"/>
              </a:lnSpc>
            </a:pPr>
          </a:p>
        </p:txBody>
      </p:sp>
      <p:sp>
        <p:nvSpPr>
          <p:cNvPr name="AutoShape 10" id="10"/>
          <p:cNvSpPr/>
          <p:nvPr/>
        </p:nvSpPr>
        <p:spPr>
          <a:xfrm rot="-1753206">
            <a:off x="-960904" y="4506756"/>
            <a:ext cx="25783492" cy="9586163"/>
          </a:xfrm>
          <a:prstGeom prst="rect">
            <a:avLst/>
          </a:prstGeom>
          <a:solidFill>
            <a:srgbClr val="FF700A">
              <a:alpha val="4706"/>
            </a:srgbClr>
          </a:solidFill>
        </p:spPr>
      </p:sp>
      <p:sp>
        <p:nvSpPr>
          <p:cNvPr name="TextBox 11" id="11"/>
          <p:cNvSpPr txBox="true"/>
          <p:nvPr/>
        </p:nvSpPr>
        <p:spPr>
          <a:xfrm rot="0">
            <a:off x="11487150" y="4052829"/>
            <a:ext cx="4881606" cy="2162613"/>
          </a:xfrm>
          <a:prstGeom prst="rect">
            <a:avLst/>
          </a:prstGeom>
        </p:spPr>
        <p:txBody>
          <a:bodyPr anchor="t" rtlCol="false" tIns="0" lIns="0" bIns="0" rIns="0">
            <a:spAutoFit/>
          </a:bodyPr>
          <a:lstStyle/>
          <a:p>
            <a:pPr algn="just">
              <a:lnSpc>
                <a:spcPts val="2880"/>
              </a:lnSpc>
              <a:spcBef>
                <a:spcPct val="0"/>
              </a:spcBef>
            </a:pPr>
            <a:r>
              <a:rPr lang="en-US" b="true" sz="2215" spc="44">
                <a:solidFill>
                  <a:srgbClr val="02051A"/>
                </a:solidFill>
                <a:latin typeface="Montserrat Bold"/>
                <a:ea typeface="Montserrat Bold"/>
                <a:cs typeface="Montserrat Bold"/>
                <a:sym typeface="Montserrat Bold"/>
              </a:rPr>
              <a:t>F</a:t>
            </a:r>
            <a:r>
              <a:rPr lang="en-US" b="true" sz="2215" spc="44">
                <a:solidFill>
                  <a:srgbClr val="02051A"/>
                </a:solidFill>
                <a:latin typeface="Montserrat Bold"/>
                <a:ea typeface="Montserrat Bold"/>
                <a:cs typeface="Montserrat Bold"/>
                <a:sym typeface="Montserrat Bold"/>
              </a:rPr>
              <a:t>ast track:</a:t>
            </a:r>
            <a:r>
              <a:rPr lang="en-US" sz="2215" spc="44">
                <a:solidFill>
                  <a:srgbClr val="02051A"/>
                </a:solidFill>
                <a:latin typeface="Montserrat"/>
                <a:ea typeface="Montserrat"/>
                <a:cs typeface="Montserrat"/>
                <a:sym typeface="Montserrat"/>
              </a:rPr>
              <a:t> possibilidade de atualização anual ou emergencial das listas para inclusão de dispositivos médicos e medicamentos</a:t>
            </a:r>
          </a:p>
          <a:p>
            <a:pPr algn="just">
              <a:lnSpc>
                <a:spcPts val="2880"/>
              </a:lnSpc>
              <a:spcBef>
                <a:spcPct val="0"/>
              </a:spcBef>
            </a:pP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987671" y="2464179"/>
            <a:ext cx="10943171" cy="1625600"/>
          </a:xfrm>
          <a:prstGeom prst="rect">
            <a:avLst/>
          </a:prstGeom>
        </p:spPr>
        <p:txBody>
          <a:bodyPr anchor="t" rtlCol="false" tIns="0" lIns="0" bIns="0" rIns="0">
            <a:spAutoFit/>
          </a:bodyPr>
          <a:lstStyle/>
          <a:p>
            <a:pPr algn="just">
              <a:lnSpc>
                <a:spcPts val="3249"/>
              </a:lnSpc>
            </a:pPr>
            <a:r>
              <a:rPr lang="en-US" b="true" sz="2499" spc="49">
                <a:solidFill>
                  <a:srgbClr val="02051A"/>
                </a:solidFill>
                <a:latin typeface="Montserrat Bold"/>
                <a:ea typeface="Montserrat Bold"/>
                <a:cs typeface="Montserrat Bold"/>
                <a:sym typeface="Montserrat Bold"/>
              </a:rPr>
              <a:t>ISENÇÃO:</a:t>
            </a:r>
          </a:p>
          <a:p>
            <a:pPr algn="just">
              <a:lnSpc>
                <a:spcPts val="3249"/>
              </a:lnSpc>
            </a:pPr>
            <a:r>
              <a:rPr lang="en-US" b="true" sz="2499" spc="49">
                <a:solidFill>
                  <a:srgbClr val="02051A"/>
                </a:solidFill>
                <a:latin typeface="Montserrat Bold"/>
                <a:ea typeface="Montserrat Bold"/>
                <a:cs typeface="Montserrat Bold"/>
                <a:sym typeface="Montserrat Bold"/>
              </a:rPr>
              <a:t>•</a:t>
            </a:r>
            <a:r>
              <a:rPr lang="en-US" sz="2499" spc="49">
                <a:solidFill>
                  <a:srgbClr val="02051A"/>
                </a:solidFill>
                <a:latin typeface="Montserrat"/>
                <a:ea typeface="Montserrat"/>
                <a:cs typeface="Montserrat"/>
                <a:sym typeface="Montserrat"/>
              </a:rPr>
              <a:t>Transporte público coletivo de passageiros rodoviá</a:t>
            </a:r>
            <a:r>
              <a:rPr lang="en-US" sz="2499" spc="49">
                <a:solidFill>
                  <a:srgbClr val="02051A"/>
                </a:solidFill>
                <a:latin typeface="Montserrat"/>
                <a:ea typeface="Montserrat"/>
                <a:cs typeface="Montserrat"/>
                <a:sym typeface="Montserrat"/>
              </a:rPr>
              <a:t>r</a:t>
            </a:r>
            <a:r>
              <a:rPr lang="en-US" sz="2499" spc="49">
                <a:solidFill>
                  <a:srgbClr val="02051A"/>
                </a:solidFill>
                <a:latin typeface="Montserrat"/>
                <a:ea typeface="Montserrat"/>
                <a:cs typeface="Montserrat"/>
                <a:sym typeface="Montserrat"/>
              </a:rPr>
              <a:t>io urbano, semiurbano ou metropolitano</a:t>
            </a:r>
          </a:p>
          <a:p>
            <a:pPr algn="just">
              <a:lnSpc>
                <a:spcPts val="3249"/>
              </a:lnSpc>
            </a:pPr>
          </a:p>
        </p:txBody>
      </p:sp>
      <p:sp>
        <p:nvSpPr>
          <p:cNvPr name="TextBox 6" id="6"/>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REGIMES DIFERENCIADOS</a:t>
            </a:r>
          </a:p>
        </p:txBody>
      </p:sp>
      <p:sp>
        <p:nvSpPr>
          <p:cNvPr name="AutoShape 7" id="7"/>
          <p:cNvSpPr/>
          <p:nvPr/>
        </p:nvSpPr>
        <p:spPr>
          <a:xfrm rot="-1753206">
            <a:off x="-1113304" y="4354356"/>
            <a:ext cx="25783492" cy="9586163"/>
          </a:xfrm>
          <a:prstGeom prst="rect">
            <a:avLst/>
          </a:prstGeom>
          <a:solidFill>
            <a:srgbClr val="FF700A">
              <a:alpha val="4706"/>
            </a:srgbClr>
          </a:solidFill>
        </p:spPr>
      </p:sp>
      <p:sp>
        <p:nvSpPr>
          <p:cNvPr name="TextBox 8" id="8"/>
          <p:cNvSpPr txBox="true"/>
          <p:nvPr/>
        </p:nvSpPr>
        <p:spPr>
          <a:xfrm rot="0">
            <a:off x="12763500" y="3940810"/>
            <a:ext cx="4881606" cy="1800663"/>
          </a:xfrm>
          <a:prstGeom prst="rect">
            <a:avLst/>
          </a:prstGeom>
        </p:spPr>
        <p:txBody>
          <a:bodyPr anchor="t" rtlCol="false" tIns="0" lIns="0" bIns="0" rIns="0">
            <a:spAutoFit/>
          </a:bodyPr>
          <a:lstStyle/>
          <a:p>
            <a:pPr algn="just">
              <a:lnSpc>
                <a:spcPts val="2880"/>
              </a:lnSpc>
            </a:pPr>
            <a:r>
              <a:rPr lang="en-US" b="true" sz="2215" spc="44">
                <a:solidFill>
                  <a:srgbClr val="02051A"/>
                </a:solidFill>
                <a:latin typeface="Montserrat Bold"/>
                <a:ea typeface="Montserrat Bold"/>
                <a:cs typeface="Montserrat Bold"/>
                <a:sym typeface="Montserrat Bold"/>
              </a:rPr>
              <a:t>•REGIMES PRÓPRIOS DA CBS:</a:t>
            </a:r>
          </a:p>
          <a:p>
            <a:pPr algn="just">
              <a:lnSpc>
                <a:spcPts val="2880"/>
              </a:lnSpc>
            </a:pPr>
            <a:r>
              <a:rPr lang="en-US" b="true" sz="2215" spc="44">
                <a:solidFill>
                  <a:srgbClr val="02051A"/>
                </a:solidFill>
                <a:latin typeface="Montserrat Bold"/>
                <a:ea typeface="Montserrat Bold"/>
                <a:cs typeface="Montserrat Bold"/>
                <a:sym typeface="Montserrat Bold"/>
              </a:rPr>
              <a:t>‐</a:t>
            </a:r>
            <a:r>
              <a:rPr lang="en-US" sz="2215" spc="44">
                <a:solidFill>
                  <a:srgbClr val="02051A"/>
                </a:solidFill>
                <a:latin typeface="Montserrat"/>
                <a:ea typeface="Montserrat"/>
                <a:cs typeface="Montserrat"/>
                <a:sym typeface="Montserrat"/>
              </a:rPr>
              <a:t>Prouni (CBS z</a:t>
            </a:r>
            <a:r>
              <a:rPr lang="en-US" sz="2215" spc="44">
                <a:solidFill>
                  <a:srgbClr val="02051A"/>
                </a:solidFill>
                <a:latin typeface="Montserrat"/>
                <a:ea typeface="Montserrat"/>
                <a:cs typeface="Montserrat"/>
                <a:sym typeface="Montserrat"/>
              </a:rPr>
              <a:t>era</a:t>
            </a:r>
            <a:r>
              <a:rPr lang="en-US" sz="2215" spc="44">
                <a:solidFill>
                  <a:srgbClr val="02051A"/>
                </a:solidFill>
                <a:latin typeface="Montserrat"/>
                <a:ea typeface="Montserrat"/>
                <a:cs typeface="Montserrat"/>
                <a:sym typeface="Montserrat"/>
              </a:rPr>
              <a:t>da)</a:t>
            </a:r>
          </a:p>
          <a:p>
            <a:pPr algn="just">
              <a:lnSpc>
                <a:spcPts val="2880"/>
              </a:lnSpc>
            </a:pPr>
            <a:r>
              <a:rPr lang="en-US" sz="2215" spc="44">
                <a:solidFill>
                  <a:srgbClr val="02051A"/>
                </a:solidFill>
                <a:latin typeface="Montserrat"/>
                <a:ea typeface="Montserrat"/>
                <a:cs typeface="Montserrat"/>
                <a:sym typeface="Montserrat"/>
              </a:rPr>
              <a:t>‐R</a:t>
            </a:r>
            <a:r>
              <a:rPr lang="en-US" sz="2215" spc="44">
                <a:solidFill>
                  <a:srgbClr val="02051A"/>
                </a:solidFill>
                <a:latin typeface="Montserrat"/>
                <a:ea typeface="Montserrat"/>
                <a:cs typeface="Montserrat"/>
                <a:sym typeface="Montserrat"/>
              </a:rPr>
              <a:t>egime automotivo (até 2032)</a:t>
            </a:r>
          </a:p>
          <a:p>
            <a:pPr algn="just">
              <a:lnSpc>
                <a:spcPts val="2880"/>
              </a:lnSpc>
            </a:pPr>
          </a:p>
          <a:p>
            <a:pPr algn="just">
              <a:lnSpc>
                <a:spcPts val="2880"/>
              </a:lnSpc>
            </a:pPr>
          </a:p>
        </p:txBody>
      </p:sp>
      <p:sp>
        <p:nvSpPr>
          <p:cNvPr name="AutoShape 9" id="9"/>
          <p:cNvSpPr/>
          <p:nvPr/>
        </p:nvSpPr>
        <p:spPr>
          <a:xfrm rot="-1753206">
            <a:off x="-960904" y="4506756"/>
            <a:ext cx="25783492" cy="9586163"/>
          </a:xfrm>
          <a:prstGeom prst="rect">
            <a:avLst/>
          </a:prstGeom>
          <a:solidFill>
            <a:srgbClr val="FF700A">
              <a:alpha val="4706"/>
            </a:srgbClr>
          </a:solidFill>
        </p:spPr>
      </p:sp>
      <p:sp>
        <p:nvSpPr>
          <p:cNvPr name="TextBox 10" id="10"/>
          <p:cNvSpPr txBox="true"/>
          <p:nvPr/>
        </p:nvSpPr>
        <p:spPr>
          <a:xfrm rot="0">
            <a:off x="835271" y="4423154"/>
            <a:ext cx="10943171" cy="3673475"/>
          </a:xfrm>
          <a:prstGeom prst="rect">
            <a:avLst/>
          </a:prstGeom>
        </p:spPr>
        <p:txBody>
          <a:bodyPr anchor="t" rtlCol="false" tIns="0" lIns="0" bIns="0" rIns="0">
            <a:spAutoFit/>
          </a:bodyPr>
          <a:lstStyle/>
          <a:p>
            <a:pPr algn="just">
              <a:lnSpc>
                <a:spcPts val="3249"/>
              </a:lnSpc>
            </a:pPr>
            <a:r>
              <a:rPr lang="en-US" b="true" sz="2499" spc="49">
                <a:solidFill>
                  <a:srgbClr val="02051A"/>
                </a:solidFill>
                <a:latin typeface="Montserrat Bold"/>
                <a:ea typeface="Montserrat Bold"/>
                <a:cs typeface="Montserrat Bold"/>
                <a:sym typeface="Montserrat Bold"/>
              </a:rPr>
              <a:t>CRÉDITOS PRESUMIDOS:</a:t>
            </a:r>
          </a:p>
          <a:p>
            <a:pPr algn="just">
              <a:lnSpc>
                <a:spcPts val="3249"/>
              </a:lnSpc>
            </a:pPr>
            <a:r>
              <a:rPr lang="en-US" sz="2499" spc="49">
                <a:solidFill>
                  <a:srgbClr val="02051A"/>
                </a:solidFill>
                <a:latin typeface="Montserrat"/>
                <a:ea typeface="Montserrat"/>
                <a:cs typeface="Montserrat"/>
                <a:sym typeface="Montserrat"/>
              </a:rPr>
              <a:t>•Produtor rural com receita inferior a R$ 3,6 milhões por ano e produtor rural integrado</a:t>
            </a:r>
          </a:p>
          <a:p>
            <a:pPr algn="just">
              <a:lnSpc>
                <a:spcPts val="3249"/>
              </a:lnSpc>
            </a:pPr>
            <a:r>
              <a:rPr lang="en-US" sz="2499" spc="49">
                <a:solidFill>
                  <a:srgbClr val="02051A"/>
                </a:solidFill>
                <a:latin typeface="Montserrat"/>
                <a:ea typeface="Montserrat"/>
                <a:cs typeface="Montserrat"/>
                <a:sym typeface="Montserrat"/>
              </a:rPr>
              <a:t>•Transportador autônomo de carga pessoa física não contribuinte</a:t>
            </a:r>
          </a:p>
          <a:p>
            <a:pPr algn="just">
              <a:lnSpc>
                <a:spcPts val="3249"/>
              </a:lnSpc>
            </a:pPr>
            <a:r>
              <a:rPr lang="en-US" sz="2499" spc="49">
                <a:solidFill>
                  <a:srgbClr val="02051A"/>
                </a:solidFill>
                <a:latin typeface="Montserrat"/>
                <a:ea typeface="Montserrat"/>
                <a:cs typeface="Montserrat"/>
                <a:sym typeface="Montserrat"/>
              </a:rPr>
              <a:t>•Resíduos e demais materiais destinados à reciclagem, reutilização ou logística reversa adqui</a:t>
            </a:r>
            <a:r>
              <a:rPr lang="en-US" sz="2499" spc="49">
                <a:solidFill>
                  <a:srgbClr val="02051A"/>
                </a:solidFill>
                <a:latin typeface="Montserrat"/>
                <a:ea typeface="Montserrat"/>
                <a:cs typeface="Montserrat"/>
                <a:sym typeface="Montserrat"/>
              </a:rPr>
              <a:t>r</a:t>
            </a:r>
            <a:r>
              <a:rPr lang="en-US" sz="2499" spc="49">
                <a:solidFill>
                  <a:srgbClr val="02051A"/>
                </a:solidFill>
                <a:latin typeface="Montserrat"/>
                <a:ea typeface="Montserrat"/>
                <a:cs typeface="Montserrat"/>
                <a:sym typeface="Montserrat"/>
              </a:rPr>
              <a:t>idos de pessoa física, cooperativa ou outra forma de organização popular</a:t>
            </a:r>
          </a:p>
          <a:p>
            <a:pPr algn="just">
              <a:lnSpc>
                <a:spcPts val="3249"/>
              </a:lnSpc>
            </a:pPr>
            <a:r>
              <a:rPr lang="en-US" sz="2499" spc="49">
                <a:solidFill>
                  <a:srgbClr val="02051A"/>
                </a:solidFill>
                <a:latin typeface="Montserrat"/>
                <a:ea typeface="Montserrat"/>
                <a:cs typeface="Montserrat"/>
                <a:sym typeface="Montserrat"/>
              </a:rPr>
              <a:t>•Bens móveis para revenda</a:t>
            </a:r>
          </a:p>
          <a:p>
            <a:pPr algn="just">
              <a:lnSpc>
                <a:spcPts val="3249"/>
              </a:lnSpc>
            </a:pP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TextBox 2" id="2"/>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REGIMES ESPECÍFICOS</a:t>
            </a:r>
          </a:p>
        </p:txBody>
      </p:sp>
      <p:sp>
        <p:nvSpPr>
          <p:cNvPr name="AutoShape 3" id="3"/>
          <p:cNvSpPr/>
          <p:nvPr/>
        </p:nvSpPr>
        <p:spPr>
          <a:xfrm rot="-1753206">
            <a:off x="-1113304" y="4354356"/>
            <a:ext cx="25783492" cy="9586163"/>
          </a:xfrm>
          <a:prstGeom prst="rect">
            <a:avLst/>
          </a:prstGeom>
          <a:solidFill>
            <a:srgbClr val="FF700A">
              <a:alpha val="4706"/>
            </a:srgbClr>
          </a:solidFill>
        </p:spPr>
      </p:sp>
      <p:sp>
        <p:nvSpPr>
          <p:cNvPr name="Freeform 4" id="4"/>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rot="0">
            <a:off x="1028700" y="9591065"/>
            <a:ext cx="16230600" cy="1351653"/>
          </a:xfrm>
          <a:prstGeom prst="rect">
            <a:avLst/>
          </a:prstGeom>
          <a:solidFill>
            <a:srgbClr val="02051A"/>
          </a:solidFill>
        </p:spPr>
      </p:sp>
      <p:sp>
        <p:nvSpPr>
          <p:cNvPr name="AutoShape 6" id="6"/>
          <p:cNvSpPr/>
          <p:nvPr/>
        </p:nvSpPr>
        <p:spPr>
          <a:xfrm rot="0">
            <a:off x="1028700" y="-675827"/>
            <a:ext cx="16230600" cy="1351653"/>
          </a:xfrm>
          <a:prstGeom prst="rect">
            <a:avLst/>
          </a:prstGeom>
          <a:solidFill>
            <a:srgbClr val="02051A"/>
          </a:solidFill>
        </p:spPr>
      </p:sp>
      <p:sp>
        <p:nvSpPr>
          <p:cNvPr name="TextBox 7" id="7"/>
          <p:cNvSpPr txBox="true"/>
          <p:nvPr/>
        </p:nvSpPr>
        <p:spPr>
          <a:xfrm rot="0">
            <a:off x="987671" y="2948000"/>
            <a:ext cx="16271629" cy="5311775"/>
          </a:xfrm>
          <a:prstGeom prst="rect">
            <a:avLst/>
          </a:prstGeom>
        </p:spPr>
        <p:txBody>
          <a:bodyPr anchor="t" rtlCol="false" tIns="0" lIns="0" bIns="0" rIns="0">
            <a:spAutoFit/>
          </a:bodyPr>
          <a:lstStyle/>
          <a:p>
            <a:pPr algn="just">
              <a:lnSpc>
                <a:spcPts val="3249"/>
              </a:lnSpc>
            </a:pPr>
            <a:r>
              <a:rPr lang="en-US" sz="2499" spc="49">
                <a:solidFill>
                  <a:srgbClr val="02051A"/>
                </a:solidFill>
                <a:latin typeface="Montserrat"/>
                <a:ea typeface="Montserrat"/>
                <a:cs typeface="Montserrat"/>
                <a:sym typeface="Montserrat"/>
              </a:rPr>
              <a:t>1.Combustíveis</a:t>
            </a:r>
          </a:p>
          <a:p>
            <a:pPr algn="just">
              <a:lnSpc>
                <a:spcPts val="3249"/>
              </a:lnSpc>
            </a:pPr>
            <a:r>
              <a:rPr lang="en-US" b="true" sz="2499" spc="49">
                <a:solidFill>
                  <a:srgbClr val="02051A"/>
                </a:solidFill>
                <a:latin typeface="Montserrat Bold"/>
                <a:ea typeface="Montserrat Bold"/>
                <a:cs typeface="Montserrat Bold"/>
                <a:sym typeface="Montserrat Bold"/>
              </a:rPr>
              <a:t>2.Serviços financeiros</a:t>
            </a:r>
          </a:p>
          <a:p>
            <a:pPr algn="just">
              <a:lnSpc>
                <a:spcPts val="3249"/>
              </a:lnSpc>
            </a:pPr>
            <a:r>
              <a:rPr lang="en-US" b="true" sz="2499" spc="49">
                <a:solidFill>
                  <a:srgbClr val="02051A"/>
                </a:solidFill>
                <a:latin typeface="Montserrat Bold"/>
                <a:ea typeface="Montserrat Bold"/>
                <a:cs typeface="Montserrat Bold"/>
                <a:sym typeface="Montserrat Bold"/>
              </a:rPr>
              <a:t>3.Planos de assistê</a:t>
            </a:r>
            <a:r>
              <a:rPr lang="en-US" b="true" sz="2499" spc="49">
                <a:solidFill>
                  <a:srgbClr val="02051A"/>
                </a:solidFill>
                <a:latin typeface="Montserrat Bold"/>
                <a:ea typeface="Montserrat Bold"/>
                <a:cs typeface="Montserrat Bold"/>
                <a:sym typeface="Montserrat Bold"/>
              </a:rPr>
              <a:t>ncia à </a:t>
            </a:r>
            <a:r>
              <a:rPr lang="en-US" b="true" sz="2499" spc="49">
                <a:solidFill>
                  <a:srgbClr val="02051A"/>
                </a:solidFill>
                <a:latin typeface="Montserrat Bold"/>
                <a:ea typeface="Montserrat Bold"/>
                <a:cs typeface="Montserrat Bold"/>
                <a:sym typeface="Montserrat Bold"/>
              </a:rPr>
              <a:t>saúde</a:t>
            </a:r>
          </a:p>
          <a:p>
            <a:pPr algn="just">
              <a:lnSpc>
                <a:spcPts val="3249"/>
              </a:lnSpc>
            </a:pPr>
            <a:r>
              <a:rPr lang="en-US" sz="2499" spc="49">
                <a:solidFill>
                  <a:srgbClr val="02051A"/>
                </a:solidFill>
                <a:latin typeface="Montserrat"/>
                <a:ea typeface="Montserrat"/>
                <a:cs typeface="Montserrat"/>
                <a:sym typeface="Montserrat"/>
              </a:rPr>
              <a:t>4.Concursos de prognósticos</a:t>
            </a:r>
          </a:p>
          <a:p>
            <a:pPr algn="just">
              <a:lnSpc>
                <a:spcPts val="3249"/>
              </a:lnSpc>
            </a:pPr>
            <a:r>
              <a:rPr lang="en-US" b="true" sz="2499" spc="49">
                <a:solidFill>
                  <a:srgbClr val="02051A"/>
                </a:solidFill>
                <a:latin typeface="Montserrat Bold"/>
                <a:ea typeface="Montserrat Bold"/>
                <a:cs typeface="Montserrat Bold"/>
                <a:sym typeface="Montserrat Bold"/>
              </a:rPr>
              <a:t>5.Bens imóveis</a:t>
            </a:r>
          </a:p>
          <a:p>
            <a:pPr algn="just">
              <a:lnSpc>
                <a:spcPts val="3249"/>
              </a:lnSpc>
            </a:pPr>
            <a:r>
              <a:rPr lang="en-US" sz="2499" spc="49">
                <a:solidFill>
                  <a:srgbClr val="02051A"/>
                </a:solidFill>
                <a:latin typeface="Montserrat"/>
                <a:ea typeface="Montserrat"/>
                <a:cs typeface="Montserrat"/>
                <a:sym typeface="Montserrat"/>
              </a:rPr>
              <a:t>6.</a:t>
            </a:r>
            <a:r>
              <a:rPr lang="en-US" sz="2499" spc="49">
                <a:solidFill>
                  <a:srgbClr val="02051A"/>
                </a:solidFill>
                <a:latin typeface="Montserrat"/>
                <a:ea typeface="Montserrat"/>
                <a:cs typeface="Montserrat"/>
                <a:sym typeface="Montserrat"/>
              </a:rPr>
              <a:t>Co</a:t>
            </a:r>
            <a:r>
              <a:rPr lang="en-US" sz="2499" spc="49">
                <a:solidFill>
                  <a:srgbClr val="02051A"/>
                </a:solidFill>
                <a:latin typeface="Montserrat"/>
                <a:ea typeface="Montserrat"/>
                <a:cs typeface="Montserrat"/>
                <a:sym typeface="Montserrat"/>
              </a:rPr>
              <a:t>oper</a:t>
            </a:r>
            <a:r>
              <a:rPr lang="en-US" sz="2499" spc="49">
                <a:solidFill>
                  <a:srgbClr val="02051A"/>
                </a:solidFill>
                <a:latin typeface="Montserrat"/>
                <a:ea typeface="Montserrat"/>
                <a:cs typeface="Montserrat"/>
                <a:sym typeface="Montserrat"/>
              </a:rPr>
              <a:t>a</a:t>
            </a:r>
            <a:r>
              <a:rPr lang="en-US" sz="2499" spc="49">
                <a:solidFill>
                  <a:srgbClr val="02051A"/>
                </a:solidFill>
                <a:latin typeface="Montserrat"/>
                <a:ea typeface="Montserrat"/>
                <a:cs typeface="Montserrat"/>
                <a:sym typeface="Montserrat"/>
              </a:rPr>
              <a:t>tivas</a:t>
            </a:r>
          </a:p>
          <a:p>
            <a:pPr algn="just">
              <a:lnSpc>
                <a:spcPts val="3249"/>
              </a:lnSpc>
            </a:pPr>
            <a:r>
              <a:rPr lang="en-US" sz="2499" spc="49">
                <a:solidFill>
                  <a:srgbClr val="02051A"/>
                </a:solidFill>
                <a:latin typeface="Montserrat"/>
                <a:ea typeface="Montserrat"/>
                <a:cs typeface="Montserrat"/>
                <a:sym typeface="Montserrat"/>
              </a:rPr>
              <a:t>7.</a:t>
            </a:r>
            <a:r>
              <a:rPr lang="en-US" sz="2499" spc="49">
                <a:solidFill>
                  <a:srgbClr val="02051A"/>
                </a:solidFill>
                <a:latin typeface="Montserrat"/>
                <a:ea typeface="Montserrat"/>
                <a:cs typeface="Montserrat"/>
                <a:sym typeface="Montserrat"/>
              </a:rPr>
              <a:t>Bares e restaurantes</a:t>
            </a:r>
          </a:p>
          <a:p>
            <a:pPr algn="just">
              <a:lnSpc>
                <a:spcPts val="3249"/>
              </a:lnSpc>
            </a:pPr>
            <a:r>
              <a:rPr lang="en-US" sz="2499" spc="49">
                <a:solidFill>
                  <a:srgbClr val="02051A"/>
                </a:solidFill>
                <a:latin typeface="Montserrat"/>
                <a:ea typeface="Montserrat"/>
                <a:cs typeface="Montserrat"/>
                <a:sym typeface="Montserrat"/>
              </a:rPr>
              <a:t>8.Hotelaria e parques de diversão e temáticos</a:t>
            </a:r>
          </a:p>
          <a:p>
            <a:pPr algn="just">
              <a:lnSpc>
                <a:spcPts val="3249"/>
              </a:lnSpc>
            </a:pPr>
            <a:r>
              <a:rPr lang="en-US" sz="2499" spc="49">
                <a:solidFill>
                  <a:srgbClr val="02051A"/>
                </a:solidFill>
                <a:latin typeface="Montserrat"/>
                <a:ea typeface="Montserrat"/>
                <a:cs typeface="Montserrat"/>
                <a:sym typeface="Montserrat"/>
              </a:rPr>
              <a:t>9.Transporte coletivo de passageiros</a:t>
            </a:r>
          </a:p>
          <a:p>
            <a:pPr algn="just">
              <a:lnSpc>
                <a:spcPts val="3249"/>
              </a:lnSpc>
            </a:pPr>
            <a:r>
              <a:rPr lang="en-US" sz="2499" spc="49">
                <a:solidFill>
                  <a:srgbClr val="02051A"/>
                </a:solidFill>
                <a:latin typeface="Montserrat"/>
                <a:ea typeface="Montserrat"/>
                <a:cs typeface="Montserrat"/>
                <a:sym typeface="Montserrat"/>
              </a:rPr>
              <a:t>10.Agências de viagens e de turismo</a:t>
            </a:r>
          </a:p>
          <a:p>
            <a:pPr algn="just">
              <a:lnSpc>
                <a:spcPts val="3249"/>
              </a:lnSpc>
            </a:pPr>
            <a:r>
              <a:rPr lang="en-US" sz="2499" spc="49">
                <a:solidFill>
                  <a:srgbClr val="02051A"/>
                </a:solidFill>
                <a:latin typeface="Montserrat"/>
                <a:ea typeface="Montserrat"/>
                <a:cs typeface="Montserrat"/>
                <a:sym typeface="Montserrat"/>
              </a:rPr>
              <a:t>11.Sociedades Anônimas do Futebol – SAFs</a:t>
            </a:r>
          </a:p>
          <a:p>
            <a:pPr algn="just">
              <a:lnSpc>
                <a:spcPts val="3249"/>
              </a:lnSpc>
            </a:pPr>
            <a:r>
              <a:rPr lang="en-US" sz="2499" spc="49">
                <a:solidFill>
                  <a:srgbClr val="02051A"/>
                </a:solidFill>
                <a:latin typeface="Montserrat"/>
                <a:ea typeface="Montserrat"/>
                <a:cs typeface="Montserrat"/>
                <a:sym typeface="Montserrat"/>
              </a:rPr>
              <a:t>12.Tratados internacionais</a:t>
            </a:r>
          </a:p>
          <a:p>
            <a:pPr algn="just">
              <a:lnSpc>
                <a:spcPts val="3249"/>
              </a:lnSpc>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28700" y="2038067"/>
            <a:ext cx="14490150" cy="1181100"/>
          </a:xfrm>
          <a:prstGeom prst="rect">
            <a:avLst/>
          </a:prstGeom>
        </p:spPr>
        <p:txBody>
          <a:bodyPr anchor="t" rtlCol="false" tIns="0" lIns="0" bIns="0" rIns="0">
            <a:spAutoFit/>
          </a:bodyPr>
          <a:lstStyle/>
          <a:p>
            <a:pPr algn="l">
              <a:lnSpc>
                <a:spcPts val="9360"/>
              </a:lnSpc>
            </a:pPr>
            <a:r>
              <a:rPr lang="en-US" b="true" sz="7800">
                <a:solidFill>
                  <a:srgbClr val="FFFEFE"/>
                </a:solidFill>
                <a:latin typeface="Montserrat Bold"/>
                <a:ea typeface="Montserrat Bold"/>
                <a:cs typeface="Montserrat Bold"/>
                <a:sym typeface="Montserrat Bold"/>
              </a:rPr>
              <a:t> SERVIÇOS FINANCEIROS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54382"/>
            <a:ext cx="18789675" cy="12526450"/>
          </a:xfrm>
          <a:custGeom>
            <a:avLst/>
            <a:gdLst/>
            <a:ahLst/>
            <a:cxnLst/>
            <a:rect r="r" b="b" t="t" l="l"/>
            <a:pathLst>
              <a:path h="12526450" w="18789675">
                <a:moveTo>
                  <a:pt x="0" y="0"/>
                </a:moveTo>
                <a:lnTo>
                  <a:pt x="18789675" y="0"/>
                </a:lnTo>
                <a:lnTo>
                  <a:pt x="18789675" y="12526451"/>
                </a:lnTo>
                <a:lnTo>
                  <a:pt x="0" y="12526451"/>
                </a:lnTo>
                <a:lnTo>
                  <a:pt x="0" y="0"/>
                </a:lnTo>
                <a:close/>
              </a:path>
            </a:pathLst>
          </a:custGeom>
          <a:blipFill>
            <a:blip r:embed="rId2">
              <a:alphaModFix amt="6999"/>
            </a:blip>
            <a:stretch>
              <a:fillRect l="0" t="0" r="0" b="0"/>
            </a:stretch>
          </a:blipFill>
        </p:spPr>
      </p:sp>
      <p:sp>
        <p:nvSpPr>
          <p:cNvPr name="Freeform 3" id="3"/>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9591065"/>
            <a:ext cx="16230600" cy="1351653"/>
          </a:xfrm>
          <a:prstGeom prst="rect">
            <a:avLst/>
          </a:prstGeom>
          <a:solidFill>
            <a:srgbClr val="02051A"/>
          </a:solidFill>
        </p:spPr>
      </p:sp>
      <p:sp>
        <p:nvSpPr>
          <p:cNvPr name="AutoShape 5" id="5"/>
          <p:cNvSpPr/>
          <p:nvPr/>
        </p:nvSpPr>
        <p:spPr>
          <a:xfrm rot="0">
            <a:off x="1028700" y="-675827"/>
            <a:ext cx="16230600" cy="1351653"/>
          </a:xfrm>
          <a:prstGeom prst="rect">
            <a:avLst/>
          </a:prstGeom>
          <a:solidFill>
            <a:srgbClr val="02051A"/>
          </a:solidFill>
        </p:spPr>
      </p:sp>
      <p:sp>
        <p:nvSpPr>
          <p:cNvPr name="TextBox 6" id="6"/>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REGIMES ESPECÍFICOS: SERVIÇOS FINANCEIROS</a:t>
            </a:r>
          </a:p>
        </p:txBody>
      </p:sp>
      <p:sp>
        <p:nvSpPr>
          <p:cNvPr name="TextBox 7" id="7"/>
          <p:cNvSpPr txBox="true"/>
          <p:nvPr/>
        </p:nvSpPr>
        <p:spPr>
          <a:xfrm rot="0">
            <a:off x="987671" y="2464179"/>
            <a:ext cx="16271629" cy="53244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O que está incluído?</a:t>
            </a:r>
          </a:p>
          <a:p>
            <a:pPr algn="just">
              <a:lnSpc>
                <a:spcPts val="3899"/>
              </a:lnSpc>
            </a:pP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C</a:t>
            </a:r>
            <a:r>
              <a:rPr lang="en-US" sz="2999" spc="59">
                <a:solidFill>
                  <a:srgbClr val="02051A"/>
                </a:solidFill>
                <a:latin typeface="Montserrat"/>
                <a:ea typeface="Montserrat"/>
                <a:cs typeface="Montserrat"/>
                <a:sym typeface="Montserrat"/>
              </a:rPr>
              <a:t>rédito, câmbio, títulos e valores mobiliários, segur</a:t>
            </a:r>
            <a:r>
              <a:rPr lang="en-US" sz="2999" spc="59">
                <a:solidFill>
                  <a:srgbClr val="02051A"/>
                </a:solidFill>
                <a:latin typeface="Montserrat"/>
                <a:ea typeface="Montserrat"/>
                <a:cs typeface="Montserrat"/>
                <a:sym typeface="Montserrat"/>
              </a:rPr>
              <a:t>os e consórcio</a:t>
            </a:r>
            <a:r>
              <a:rPr lang="en-US" sz="2999" spc="59">
                <a:solidFill>
                  <a:srgbClr val="02051A"/>
                </a:solidFill>
                <a:latin typeface="Montserrat"/>
                <a:ea typeface="Montserrat"/>
                <a:cs typeface="Montserrat"/>
                <a:sym typeface="Montserrat"/>
              </a:rPr>
              <a:t>s.</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Previdência, leasing, carteiras digitais, meios de pagamento e criptoativos.</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 Por que trata</a:t>
            </a:r>
            <a:r>
              <a:rPr lang="en-US" b="true" sz="2999" spc="59">
                <a:solidFill>
                  <a:srgbClr val="02051A"/>
                </a:solidFill>
                <a:latin typeface="Montserrat Bold"/>
                <a:ea typeface="Montserrat Bold"/>
                <a:cs typeface="Montserrat Bold"/>
                <a:sym typeface="Montserrat Bold"/>
              </a:rPr>
              <a:t>me</a:t>
            </a:r>
            <a:r>
              <a:rPr lang="en-US" b="true" sz="2999" spc="59">
                <a:solidFill>
                  <a:srgbClr val="02051A"/>
                </a:solidFill>
                <a:latin typeface="Montserrat Bold"/>
                <a:ea typeface="Montserrat Bold"/>
                <a:cs typeface="Montserrat Bold"/>
                <a:sym typeface="Montserrat Bold"/>
              </a:rPr>
              <a:t>nto específico?</a:t>
            </a:r>
          </a:p>
          <a:p>
            <a:pPr algn="just">
              <a:lnSpc>
                <a:spcPts val="3899"/>
              </a:lnSpc>
            </a:pP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Evit</a:t>
            </a:r>
            <a:r>
              <a:rPr lang="en-US" sz="2999" spc="59">
                <a:solidFill>
                  <a:srgbClr val="02051A"/>
                </a:solidFill>
                <a:latin typeface="Montserrat"/>
                <a:ea typeface="Montserrat"/>
                <a:cs typeface="Montserrat"/>
                <a:sym typeface="Montserrat"/>
              </a:rPr>
              <a:t>ar</a:t>
            </a:r>
            <a:r>
              <a:rPr lang="en-US" sz="2999" spc="59">
                <a:solidFill>
                  <a:srgbClr val="02051A"/>
                </a:solidFill>
                <a:latin typeface="Montserrat"/>
                <a:ea typeface="Montserrat"/>
                <a:cs typeface="Montserrat"/>
                <a:sym typeface="Montserrat"/>
              </a:rPr>
              <a:t> distorções sem criar brechas de injustiça.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Setor regulado, com alto imp</a:t>
            </a:r>
            <a:r>
              <a:rPr lang="en-US" sz="2999" spc="59">
                <a:solidFill>
                  <a:srgbClr val="02051A"/>
                </a:solidFill>
                <a:latin typeface="Montserrat"/>
                <a:ea typeface="Montserrat"/>
                <a:cs typeface="Montserrat"/>
                <a:sym typeface="Montserrat"/>
              </a:rPr>
              <a:t>a</a:t>
            </a:r>
            <a:r>
              <a:rPr lang="en-US" sz="2999" spc="59">
                <a:solidFill>
                  <a:srgbClr val="02051A"/>
                </a:solidFill>
                <a:latin typeface="Montserrat"/>
                <a:ea typeface="Montserrat"/>
                <a:cs typeface="Montserrat"/>
                <a:sym typeface="Montserrat"/>
              </a:rPr>
              <a:t>cto sistêmico.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Envolve regras de tributação internacional e integração com normas globais.</a:t>
            </a:r>
          </a:p>
          <a:p>
            <a:pPr algn="just">
              <a:lnSpc>
                <a:spcPts val="3899"/>
              </a:lnSpc>
            </a:pP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54382"/>
            <a:ext cx="18789675" cy="12526450"/>
          </a:xfrm>
          <a:custGeom>
            <a:avLst/>
            <a:gdLst/>
            <a:ahLst/>
            <a:cxnLst/>
            <a:rect r="r" b="b" t="t" l="l"/>
            <a:pathLst>
              <a:path h="12526450" w="18789675">
                <a:moveTo>
                  <a:pt x="0" y="0"/>
                </a:moveTo>
                <a:lnTo>
                  <a:pt x="18789675" y="0"/>
                </a:lnTo>
                <a:lnTo>
                  <a:pt x="18789675" y="12526451"/>
                </a:lnTo>
                <a:lnTo>
                  <a:pt x="0" y="12526451"/>
                </a:lnTo>
                <a:lnTo>
                  <a:pt x="0" y="0"/>
                </a:lnTo>
                <a:close/>
              </a:path>
            </a:pathLst>
          </a:custGeom>
          <a:blipFill>
            <a:blip r:embed="rId2">
              <a:alphaModFix amt="6999"/>
            </a:blip>
            <a:stretch>
              <a:fillRect l="0" t="0" r="0" b="0"/>
            </a:stretch>
          </a:blipFill>
        </p:spPr>
      </p:sp>
      <p:sp>
        <p:nvSpPr>
          <p:cNvPr name="Freeform 3" id="3"/>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9591065"/>
            <a:ext cx="16230600" cy="1351653"/>
          </a:xfrm>
          <a:prstGeom prst="rect">
            <a:avLst/>
          </a:prstGeom>
          <a:solidFill>
            <a:srgbClr val="02051A"/>
          </a:solidFill>
        </p:spPr>
      </p:sp>
      <p:sp>
        <p:nvSpPr>
          <p:cNvPr name="AutoShape 5" id="5"/>
          <p:cNvSpPr/>
          <p:nvPr/>
        </p:nvSpPr>
        <p:spPr>
          <a:xfrm rot="0">
            <a:off x="1028700" y="-675827"/>
            <a:ext cx="16230600" cy="1351653"/>
          </a:xfrm>
          <a:prstGeom prst="rect">
            <a:avLst/>
          </a:prstGeom>
          <a:solidFill>
            <a:srgbClr val="02051A"/>
          </a:solidFill>
        </p:spPr>
      </p:sp>
      <p:sp>
        <p:nvSpPr>
          <p:cNvPr name="TextBox 6" id="6"/>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BASE LEGAL E REGRAS DE ARRECADAÇÃO</a:t>
            </a:r>
          </a:p>
        </p:txBody>
      </p:sp>
      <p:sp>
        <p:nvSpPr>
          <p:cNvPr name="TextBox 7" id="7"/>
          <p:cNvSpPr txBox="true"/>
          <p:nvPr/>
        </p:nvSpPr>
        <p:spPr>
          <a:xfrm rot="0">
            <a:off x="987671" y="2464179"/>
            <a:ext cx="16271629" cy="5810250"/>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Fundamento jurídico</a:t>
            </a:r>
          </a:p>
          <a:p>
            <a:pPr algn="just">
              <a:lnSpc>
                <a:spcPts val="3899"/>
              </a:lnSpc>
            </a:pP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CF/88 – A</a:t>
            </a:r>
            <a:r>
              <a:rPr lang="en-US" sz="2999" spc="59">
                <a:solidFill>
                  <a:srgbClr val="02051A"/>
                </a:solidFill>
                <a:latin typeface="Montserrat"/>
                <a:ea typeface="Montserrat"/>
                <a:cs typeface="Montserrat"/>
                <a:sym typeface="Montserrat"/>
              </a:rPr>
              <a:t>rt. 156-A, §4º, IV</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Lei Complementar 214/2025 – Art</a:t>
            </a:r>
            <a:r>
              <a:rPr lang="en-US" sz="2999" spc="59">
                <a:solidFill>
                  <a:srgbClr val="02051A"/>
                </a:solidFill>
                <a:latin typeface="Montserrat"/>
                <a:ea typeface="Montserrat"/>
                <a:cs typeface="Montserrat"/>
                <a:sym typeface="Montserrat"/>
              </a:rPr>
              <a:t>s. 181 a 233</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 Como será di</a:t>
            </a:r>
            <a:r>
              <a:rPr lang="en-US" b="true" sz="2999" spc="59">
                <a:solidFill>
                  <a:srgbClr val="02051A"/>
                </a:solidFill>
                <a:latin typeface="Montserrat Bold"/>
                <a:ea typeface="Montserrat Bold"/>
                <a:cs typeface="Montserrat Bold"/>
                <a:sym typeface="Montserrat Bold"/>
              </a:rPr>
              <a:t>stribuída a arrecadação?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PLP 108/2024 – Art. 125:</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 A arrecadação do IBS sobr</a:t>
            </a:r>
            <a:r>
              <a:rPr lang="en-US" sz="2999" spc="59">
                <a:solidFill>
                  <a:srgbClr val="02051A"/>
                </a:solidFill>
                <a:latin typeface="Montserrat"/>
                <a:ea typeface="Montserrat"/>
                <a:cs typeface="Montserrat"/>
                <a:sym typeface="Montserrat"/>
              </a:rPr>
              <a:t>e</a:t>
            </a:r>
            <a:r>
              <a:rPr lang="en-US" sz="2999" spc="59">
                <a:solidFill>
                  <a:srgbClr val="02051A"/>
                </a:solidFill>
                <a:latin typeface="Montserrat"/>
                <a:ea typeface="Montserrat"/>
                <a:cs typeface="Montserrat"/>
                <a:sym typeface="Montserrat"/>
              </a:rPr>
              <a:t> serviços financei</a:t>
            </a:r>
            <a:r>
              <a:rPr lang="en-US" sz="2999" spc="59">
                <a:solidFill>
                  <a:srgbClr val="02051A"/>
                </a:solidFill>
                <a:latin typeface="Montserrat"/>
                <a:ea typeface="Montserrat"/>
                <a:cs typeface="Montserrat"/>
                <a:sym typeface="Montserrat"/>
              </a:rPr>
              <a:t>r</a:t>
            </a:r>
            <a:r>
              <a:rPr lang="en-US" sz="2999" spc="59">
                <a:solidFill>
                  <a:srgbClr val="02051A"/>
                </a:solidFill>
                <a:latin typeface="Montserrat"/>
                <a:ea typeface="Montserrat"/>
                <a:cs typeface="Montserrat"/>
                <a:sym typeface="Montserrat"/>
              </a:rPr>
              <a:t>os será calculada sobre a margem (spread).</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a:t>
            </a:r>
            <a:r>
              <a:rPr lang="en-US" sz="2999" spc="59">
                <a:solidFill>
                  <a:srgbClr val="02051A"/>
                </a:solidFill>
                <a:latin typeface="Montserrat"/>
                <a:ea typeface="Montserrat"/>
                <a:cs typeface="Montserrat"/>
                <a:sym typeface="Montserrat"/>
              </a:rPr>
              <a:t> partilha será proporcional à receita obtida por cada ente nos 12 meses anteriores, usando a alíquota de referência.</a:t>
            </a:r>
          </a:p>
          <a:p>
            <a:pPr algn="just">
              <a:lnSpc>
                <a:spcPts val="3899"/>
              </a:lnSpc>
            </a:pP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28700" y="2038067"/>
            <a:ext cx="14490150" cy="1181100"/>
          </a:xfrm>
          <a:prstGeom prst="rect">
            <a:avLst/>
          </a:prstGeom>
        </p:spPr>
        <p:txBody>
          <a:bodyPr anchor="t" rtlCol="false" tIns="0" lIns="0" bIns="0" rIns="0">
            <a:spAutoFit/>
          </a:bodyPr>
          <a:lstStyle/>
          <a:p>
            <a:pPr algn="l">
              <a:lnSpc>
                <a:spcPts val="9360"/>
              </a:lnSpc>
            </a:pPr>
            <a:r>
              <a:rPr lang="en-US" b="true" sz="7800">
                <a:solidFill>
                  <a:srgbClr val="FFFEFE"/>
                </a:solidFill>
                <a:latin typeface="Montserrat Bold"/>
                <a:ea typeface="Montserrat Bold"/>
                <a:cs typeface="Montserrat Bold"/>
                <a:sym typeface="Montserrat Bold"/>
              </a:rPr>
              <a:t>PLANOS DE SAÚDE</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88750" y="-675827"/>
            <a:ext cx="18376750" cy="12251166"/>
          </a:xfrm>
          <a:custGeom>
            <a:avLst/>
            <a:gdLst/>
            <a:ahLst/>
            <a:cxnLst/>
            <a:rect r="r" b="b" t="t" l="l"/>
            <a:pathLst>
              <a:path h="12251166" w="18376750">
                <a:moveTo>
                  <a:pt x="0" y="0"/>
                </a:moveTo>
                <a:lnTo>
                  <a:pt x="18376750" y="0"/>
                </a:lnTo>
                <a:lnTo>
                  <a:pt x="18376750" y="12251167"/>
                </a:lnTo>
                <a:lnTo>
                  <a:pt x="0" y="12251167"/>
                </a:lnTo>
                <a:lnTo>
                  <a:pt x="0" y="0"/>
                </a:lnTo>
                <a:close/>
              </a:path>
            </a:pathLst>
          </a:custGeom>
          <a:blipFill>
            <a:blip r:embed="rId2">
              <a:alphaModFix amt="8999"/>
            </a:blip>
            <a:stretch>
              <a:fillRect l="0" t="0" r="0" b="0"/>
            </a:stretch>
          </a:blipFill>
        </p:spPr>
      </p:sp>
      <p:sp>
        <p:nvSpPr>
          <p:cNvPr name="Freeform 3" id="3"/>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9591065"/>
            <a:ext cx="16230600" cy="1351653"/>
          </a:xfrm>
          <a:prstGeom prst="rect">
            <a:avLst/>
          </a:prstGeom>
          <a:solidFill>
            <a:srgbClr val="02051A"/>
          </a:solidFill>
        </p:spPr>
      </p:sp>
      <p:sp>
        <p:nvSpPr>
          <p:cNvPr name="AutoShape 5" id="5"/>
          <p:cNvSpPr/>
          <p:nvPr/>
        </p:nvSpPr>
        <p:spPr>
          <a:xfrm rot="0">
            <a:off x="1028700" y="-675827"/>
            <a:ext cx="16230600" cy="1351653"/>
          </a:xfrm>
          <a:prstGeom prst="rect">
            <a:avLst/>
          </a:prstGeom>
          <a:solidFill>
            <a:srgbClr val="02051A"/>
          </a:solidFill>
        </p:spPr>
      </p:sp>
      <p:sp>
        <p:nvSpPr>
          <p:cNvPr name="TextBox 6" id="6"/>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REGIMES ESPECÍFICOS: PLANOS DE SAÚDE</a:t>
            </a:r>
          </a:p>
        </p:txBody>
      </p:sp>
      <p:sp>
        <p:nvSpPr>
          <p:cNvPr name="TextBox 7" id="7"/>
          <p:cNvSpPr txBox="true"/>
          <p:nvPr/>
        </p:nvSpPr>
        <p:spPr>
          <a:xfrm rot="0">
            <a:off x="987671" y="2464179"/>
            <a:ext cx="16271629" cy="435292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Quem está incluído?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Segu</a:t>
            </a:r>
            <a:r>
              <a:rPr lang="en-US" sz="2999" spc="59">
                <a:solidFill>
                  <a:srgbClr val="02051A"/>
                </a:solidFill>
                <a:latin typeface="Montserrat"/>
                <a:ea typeface="Montserrat"/>
                <a:cs typeface="Montserrat"/>
                <a:sym typeface="Montserrat"/>
              </a:rPr>
              <a:t>radoras, cooperativas médicas, administrad</a:t>
            </a:r>
            <a:r>
              <a:rPr lang="en-US" sz="2999" spc="59">
                <a:solidFill>
                  <a:srgbClr val="02051A"/>
                </a:solidFill>
                <a:latin typeface="Montserrat"/>
                <a:ea typeface="Montserrat"/>
                <a:cs typeface="Montserrat"/>
                <a:sym typeface="Montserrat"/>
              </a:rPr>
              <a:t>oras de benefício</a:t>
            </a:r>
            <a:r>
              <a:rPr lang="en-US" sz="2999" spc="59">
                <a:solidFill>
                  <a:srgbClr val="02051A"/>
                </a:solidFill>
                <a:latin typeface="Montserrat"/>
                <a:ea typeface="Montserrat"/>
                <a:cs typeface="Montserrat"/>
                <a:sym typeface="Montserrat"/>
              </a:rPr>
              <a:t>s e operadoras de planos (inclusive pet e funerários).</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Por que precisa</a:t>
            </a:r>
            <a:r>
              <a:rPr lang="en-US" b="true" sz="2999" spc="59">
                <a:solidFill>
                  <a:srgbClr val="02051A"/>
                </a:solidFill>
                <a:latin typeface="Montserrat Bold"/>
                <a:ea typeface="Montserrat Bold"/>
                <a:cs typeface="Montserrat Bold"/>
                <a:sym typeface="Montserrat Bold"/>
              </a:rPr>
              <a:t>m de regime</a:t>
            </a:r>
            <a:r>
              <a:rPr lang="en-US" b="true" sz="2999" spc="59">
                <a:solidFill>
                  <a:srgbClr val="02051A"/>
                </a:solidFill>
                <a:latin typeface="Montserrat Bold"/>
                <a:ea typeface="Montserrat Bold"/>
                <a:cs typeface="Montserrat Bold"/>
                <a:sym typeface="Montserrat Bold"/>
              </a:rPr>
              <a:t> especial?</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Ser</a:t>
            </a:r>
            <a:r>
              <a:rPr lang="en-US" sz="2999" spc="59">
                <a:solidFill>
                  <a:srgbClr val="02051A"/>
                </a:solidFill>
                <a:latin typeface="Montserrat"/>
                <a:ea typeface="Montserrat"/>
                <a:cs typeface="Montserrat"/>
                <a:sym typeface="Montserrat"/>
              </a:rPr>
              <a:t>viço essencial à saúde da população, com grande imp</a:t>
            </a:r>
            <a:r>
              <a:rPr lang="en-US" sz="2999" spc="59">
                <a:solidFill>
                  <a:srgbClr val="02051A"/>
                </a:solidFill>
                <a:latin typeface="Montserrat"/>
                <a:ea typeface="Montserrat"/>
                <a:cs typeface="Montserrat"/>
                <a:sym typeface="Montserrat"/>
              </a:rPr>
              <a:t>a</a:t>
            </a:r>
            <a:r>
              <a:rPr lang="en-US" sz="2999" spc="59">
                <a:solidFill>
                  <a:srgbClr val="02051A"/>
                </a:solidFill>
                <a:latin typeface="Montserrat"/>
                <a:ea typeface="Montserrat"/>
                <a:cs typeface="Montserrat"/>
                <a:sym typeface="Montserrat"/>
              </a:rPr>
              <a:t>cto social.</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Elevação de custos pode levar à migração para o SUS, sobrecarregando o sistema público.</a:t>
            </a:r>
          </a:p>
          <a:p>
            <a:pPr algn="just">
              <a:lnSpc>
                <a:spcPts val="3899"/>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0198"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62455" y="-123691"/>
            <a:ext cx="18450237" cy="10834976"/>
          </a:xfrm>
          <a:custGeom>
            <a:avLst/>
            <a:gdLst/>
            <a:ahLst/>
            <a:cxnLst/>
            <a:rect r="r" b="b" t="t" l="l"/>
            <a:pathLst>
              <a:path h="10834976" w="18450237">
                <a:moveTo>
                  <a:pt x="0" y="0"/>
                </a:moveTo>
                <a:lnTo>
                  <a:pt x="18450237" y="0"/>
                </a:lnTo>
                <a:lnTo>
                  <a:pt x="18450237" y="10834976"/>
                </a:lnTo>
                <a:lnTo>
                  <a:pt x="0" y="10834976"/>
                </a:lnTo>
                <a:lnTo>
                  <a:pt x="0" y="0"/>
                </a:lnTo>
                <a:close/>
              </a:path>
            </a:pathLst>
          </a:custGeom>
          <a:blipFill>
            <a:blip r:embed="rId3">
              <a:alphaModFix amt="26000"/>
            </a:blip>
            <a:stretch>
              <a:fillRect l="0" t="-77713" r="0" b="-77713"/>
            </a:stretch>
          </a:blipFill>
        </p:spPr>
      </p:sp>
      <p:sp>
        <p:nvSpPr>
          <p:cNvPr name="TextBox 4" id="4"/>
          <p:cNvSpPr txBox="true"/>
          <p:nvPr/>
        </p:nvSpPr>
        <p:spPr>
          <a:xfrm rot="0">
            <a:off x="250496" y="4867139"/>
            <a:ext cx="18287980" cy="3900196"/>
          </a:xfrm>
          <a:prstGeom prst="rect">
            <a:avLst/>
          </a:prstGeom>
        </p:spPr>
        <p:txBody>
          <a:bodyPr anchor="t" rtlCol="false" tIns="0" lIns="0" bIns="0" rIns="0">
            <a:spAutoFit/>
          </a:bodyPr>
          <a:lstStyle/>
          <a:p>
            <a:pPr algn="ctr">
              <a:lnSpc>
                <a:spcPts val="2605"/>
              </a:lnSpc>
            </a:pPr>
          </a:p>
          <a:p>
            <a:pPr algn="ctr">
              <a:lnSpc>
                <a:spcPts val="2605"/>
              </a:lnSpc>
            </a:pPr>
          </a:p>
          <a:p>
            <a:pPr algn="ctr">
              <a:lnSpc>
                <a:spcPts val="2605"/>
              </a:lnSpc>
            </a:pPr>
          </a:p>
          <a:p>
            <a:pPr algn="l">
              <a:lnSpc>
                <a:spcPts val="6055"/>
              </a:lnSpc>
            </a:pPr>
            <a:r>
              <a:rPr lang="en-US" sz="4387" b="true">
                <a:solidFill>
                  <a:srgbClr val="132A4E"/>
                </a:solidFill>
                <a:latin typeface="Montserrat Bold"/>
                <a:ea typeface="Montserrat Bold"/>
                <a:cs typeface="Montserrat Bold"/>
                <a:sym typeface="Montserrat Bold"/>
              </a:rPr>
              <a:t>“Os analfabetos do século 21 não serão aqueles que não sabem ler e escrever, mas aqueles que não podem </a:t>
            </a:r>
            <a:r>
              <a:rPr lang="en-US" sz="4387" b="true">
                <a:solidFill>
                  <a:srgbClr val="132A4E"/>
                </a:solidFill>
                <a:latin typeface="Montserrat Bold"/>
                <a:ea typeface="Montserrat Bold"/>
                <a:cs typeface="Montserrat Bold"/>
                <a:sym typeface="Montserrat Bold"/>
              </a:rPr>
              <a:t>aprender, desaprender e reaprender”</a:t>
            </a:r>
          </a:p>
          <a:p>
            <a:pPr algn="ctr">
              <a:lnSpc>
                <a:spcPts val="2605"/>
              </a:lnSpc>
            </a:pPr>
          </a:p>
          <a:p>
            <a:pPr algn="ctr">
              <a:lnSpc>
                <a:spcPts val="2605"/>
              </a:lnSpc>
              <a:spcBef>
                <a:spcPct val="0"/>
              </a:spcBef>
            </a:pPr>
            <a:r>
              <a:rPr lang="en-US" b="true" sz="1887">
                <a:solidFill>
                  <a:srgbClr val="132A4E"/>
                </a:solidFill>
                <a:latin typeface="DM Sans Bold"/>
                <a:ea typeface="DM Sans Bold"/>
                <a:cs typeface="DM Sans Bold"/>
                <a:sym typeface="DM Sans Bold"/>
              </a:rPr>
              <a:t>Alvin Toffler, futurista e filósofo.</a:t>
            </a:r>
            <a:r>
              <a:rPr lang="en-US" b="true" sz="1887">
                <a:solidFill>
                  <a:srgbClr val="132A4E"/>
                </a:solidFill>
                <a:latin typeface="DM Sans Bold"/>
                <a:ea typeface="DM Sans Bold"/>
                <a:cs typeface="DM Sans Bold"/>
                <a:sym typeface="DM Sans Bold"/>
              </a:rPr>
              <a:t>.</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88750" y="-675827"/>
            <a:ext cx="18376750" cy="12251166"/>
          </a:xfrm>
          <a:custGeom>
            <a:avLst/>
            <a:gdLst/>
            <a:ahLst/>
            <a:cxnLst/>
            <a:rect r="r" b="b" t="t" l="l"/>
            <a:pathLst>
              <a:path h="12251166" w="18376750">
                <a:moveTo>
                  <a:pt x="0" y="0"/>
                </a:moveTo>
                <a:lnTo>
                  <a:pt x="18376750" y="0"/>
                </a:lnTo>
                <a:lnTo>
                  <a:pt x="18376750" y="12251167"/>
                </a:lnTo>
                <a:lnTo>
                  <a:pt x="0" y="12251167"/>
                </a:lnTo>
                <a:lnTo>
                  <a:pt x="0" y="0"/>
                </a:lnTo>
                <a:close/>
              </a:path>
            </a:pathLst>
          </a:custGeom>
          <a:blipFill>
            <a:blip r:embed="rId2">
              <a:alphaModFix amt="8999"/>
            </a:blip>
            <a:stretch>
              <a:fillRect l="0" t="0" r="0" b="0"/>
            </a:stretch>
          </a:blipFill>
        </p:spPr>
      </p:sp>
      <p:sp>
        <p:nvSpPr>
          <p:cNvPr name="Freeform 3" id="3"/>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9591065"/>
            <a:ext cx="16230600" cy="1351653"/>
          </a:xfrm>
          <a:prstGeom prst="rect">
            <a:avLst/>
          </a:prstGeom>
          <a:solidFill>
            <a:srgbClr val="02051A"/>
          </a:solidFill>
        </p:spPr>
      </p:sp>
      <p:sp>
        <p:nvSpPr>
          <p:cNvPr name="AutoShape 5" id="5"/>
          <p:cNvSpPr/>
          <p:nvPr/>
        </p:nvSpPr>
        <p:spPr>
          <a:xfrm rot="0">
            <a:off x="1028700" y="-675827"/>
            <a:ext cx="16230600" cy="1351653"/>
          </a:xfrm>
          <a:prstGeom prst="rect">
            <a:avLst/>
          </a:prstGeom>
          <a:solidFill>
            <a:srgbClr val="02051A"/>
          </a:solidFill>
        </p:spPr>
      </p:sp>
      <p:sp>
        <p:nvSpPr>
          <p:cNvPr name="TextBox 6" id="6"/>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BASE LEGAL E PARTILHA: SAÚDE SUPLEMENTAR</a:t>
            </a:r>
          </a:p>
        </p:txBody>
      </p:sp>
      <p:sp>
        <p:nvSpPr>
          <p:cNvPr name="TextBox 7" id="7"/>
          <p:cNvSpPr txBox="true"/>
          <p:nvPr/>
        </p:nvSpPr>
        <p:spPr>
          <a:xfrm rot="0">
            <a:off x="963811" y="3020881"/>
            <a:ext cx="16271629" cy="4838700"/>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Base normativa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CF/88 – A</a:t>
            </a:r>
            <a:r>
              <a:rPr lang="en-US" sz="2999" spc="59">
                <a:solidFill>
                  <a:srgbClr val="02051A"/>
                </a:solidFill>
                <a:latin typeface="Montserrat"/>
                <a:ea typeface="Montserrat"/>
                <a:cs typeface="Montserrat"/>
                <a:sym typeface="Montserrat"/>
              </a:rPr>
              <a:t>rt. 156-A, §4º, IV</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Lei Complementar</a:t>
            </a:r>
            <a:r>
              <a:rPr lang="en-US" sz="2999" spc="59">
                <a:solidFill>
                  <a:srgbClr val="02051A"/>
                </a:solidFill>
                <a:latin typeface="Montserrat"/>
                <a:ea typeface="Montserrat"/>
                <a:cs typeface="Montserrat"/>
                <a:sym typeface="Montserrat"/>
              </a:rPr>
              <a:t> 214/2025 – Art</a:t>
            </a:r>
            <a:r>
              <a:rPr lang="en-US" sz="2999" spc="59">
                <a:solidFill>
                  <a:srgbClr val="02051A"/>
                </a:solidFill>
                <a:latin typeface="Montserrat"/>
                <a:ea typeface="Montserrat"/>
                <a:cs typeface="Montserrat"/>
                <a:sym typeface="Montserrat"/>
              </a:rPr>
              <a:t>s. 181 a 233</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Critério de distribuição do IBS</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Definido no PLP 108/2024.</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O IBS será repartido com bas</a:t>
            </a:r>
            <a:r>
              <a:rPr lang="en-US" sz="2999" spc="59">
                <a:solidFill>
                  <a:srgbClr val="02051A"/>
                </a:solidFill>
                <a:latin typeface="Montserrat"/>
                <a:ea typeface="Montserrat"/>
                <a:cs typeface="Montserrat"/>
                <a:sym typeface="Montserrat"/>
              </a:rPr>
              <a:t>e </a:t>
            </a:r>
            <a:r>
              <a:rPr lang="en-US" sz="2999" spc="59">
                <a:solidFill>
                  <a:srgbClr val="02051A"/>
                </a:solidFill>
                <a:latin typeface="Montserrat"/>
                <a:ea typeface="Montserrat"/>
                <a:cs typeface="Montserrat"/>
                <a:sym typeface="Montserrat"/>
              </a:rPr>
              <a:t>no domicílio do titul</a:t>
            </a:r>
            <a:r>
              <a:rPr lang="en-US" sz="2999" spc="59">
                <a:solidFill>
                  <a:srgbClr val="02051A"/>
                </a:solidFill>
                <a:latin typeface="Montserrat"/>
                <a:ea typeface="Montserrat"/>
                <a:cs typeface="Montserrat"/>
                <a:sym typeface="Montserrat"/>
              </a:rPr>
              <a:t>ar</a:t>
            </a:r>
            <a:r>
              <a:rPr lang="en-US" sz="2999" spc="59">
                <a:solidFill>
                  <a:srgbClr val="02051A"/>
                </a:solidFill>
                <a:latin typeface="Montserrat"/>
                <a:ea typeface="Montserrat"/>
                <a:cs typeface="Montserrat"/>
                <a:sym typeface="Montserrat"/>
              </a:rPr>
              <a:t> do plano.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 alocação considera a proporção dos valores p</a:t>
            </a:r>
            <a:r>
              <a:rPr lang="en-US" sz="2999" spc="59">
                <a:solidFill>
                  <a:srgbClr val="02051A"/>
                </a:solidFill>
                <a:latin typeface="Montserrat"/>
                <a:ea typeface="Montserrat"/>
                <a:cs typeface="Montserrat"/>
                <a:sym typeface="Montserrat"/>
              </a:rPr>
              <a:t>ag</a:t>
            </a:r>
            <a:r>
              <a:rPr lang="en-US" sz="2999" spc="59">
                <a:solidFill>
                  <a:srgbClr val="02051A"/>
                </a:solidFill>
                <a:latin typeface="Montserrat"/>
                <a:ea typeface="Montserrat"/>
                <a:cs typeface="Montserrat"/>
                <a:sym typeface="Montserrat"/>
              </a:rPr>
              <a:t>os pelos beneficiários (prêmios e contraprestações).</a:t>
            </a:r>
          </a:p>
          <a:p>
            <a:pPr algn="just">
              <a:lnSpc>
                <a:spcPts val="3899"/>
              </a:lnSpc>
            </a:pP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28700" y="2038067"/>
            <a:ext cx="14490150" cy="1181100"/>
          </a:xfrm>
          <a:prstGeom prst="rect">
            <a:avLst/>
          </a:prstGeom>
        </p:spPr>
        <p:txBody>
          <a:bodyPr anchor="t" rtlCol="false" tIns="0" lIns="0" bIns="0" rIns="0">
            <a:spAutoFit/>
          </a:bodyPr>
          <a:lstStyle/>
          <a:p>
            <a:pPr algn="l">
              <a:lnSpc>
                <a:spcPts val="9360"/>
              </a:lnSpc>
            </a:pPr>
            <a:r>
              <a:rPr lang="en-US" b="true" sz="7800">
                <a:solidFill>
                  <a:srgbClr val="FFFEFE"/>
                </a:solidFill>
                <a:latin typeface="Montserrat Bold"/>
                <a:ea typeface="Montserrat Bold"/>
                <a:cs typeface="Montserrat Bold"/>
                <a:sym typeface="Montserrat Bold"/>
              </a:rPr>
              <a:t>BENS IMÓVEIS</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33350" y="515928"/>
            <a:ext cx="12390401" cy="9255145"/>
            <a:chOff x="0" y="0"/>
            <a:chExt cx="13754943" cy="10274404"/>
          </a:xfrm>
        </p:grpSpPr>
        <p:sp>
          <p:nvSpPr>
            <p:cNvPr name="Freeform 4" id="4"/>
            <p:cNvSpPr/>
            <p:nvPr/>
          </p:nvSpPr>
          <p:spPr>
            <a:xfrm flipH="false" flipV="false" rot="0">
              <a:off x="0" y="0"/>
              <a:ext cx="13754943" cy="10274404"/>
            </a:xfrm>
            <a:custGeom>
              <a:avLst/>
              <a:gdLst/>
              <a:ahLst/>
              <a:cxnLst/>
              <a:rect r="r" b="b" t="t" l="l"/>
              <a:pathLst>
                <a:path h="10274404" w="13754943">
                  <a:moveTo>
                    <a:pt x="0" y="0"/>
                  </a:moveTo>
                  <a:lnTo>
                    <a:pt x="0" y="10274404"/>
                  </a:lnTo>
                  <a:lnTo>
                    <a:pt x="13754943" y="10274404"/>
                  </a:lnTo>
                  <a:lnTo>
                    <a:pt x="13754943" y="0"/>
                  </a:lnTo>
                  <a:lnTo>
                    <a:pt x="0" y="0"/>
                  </a:lnTo>
                  <a:close/>
                  <a:moveTo>
                    <a:pt x="13693983" y="10213444"/>
                  </a:moveTo>
                  <a:lnTo>
                    <a:pt x="59690" y="10213444"/>
                  </a:lnTo>
                  <a:lnTo>
                    <a:pt x="59690" y="59690"/>
                  </a:lnTo>
                  <a:lnTo>
                    <a:pt x="13693983" y="59690"/>
                  </a:lnTo>
                  <a:lnTo>
                    <a:pt x="13693983" y="10213444"/>
                  </a:lnTo>
                  <a:close/>
                </a:path>
              </a:pathLst>
            </a:custGeom>
            <a:solidFill>
              <a:srgbClr val="FF700A"/>
            </a:solidFill>
          </p:spPr>
        </p:sp>
      </p:grpSp>
      <p:sp>
        <p:nvSpPr>
          <p:cNvPr name="Freeform 5" id="5"/>
          <p:cNvSpPr/>
          <p:nvPr/>
        </p:nvSpPr>
        <p:spPr>
          <a:xfrm flipH="false" flipV="false" rot="0">
            <a:off x="12676151" y="2138390"/>
            <a:ext cx="5901395" cy="3919510"/>
          </a:xfrm>
          <a:custGeom>
            <a:avLst/>
            <a:gdLst/>
            <a:ahLst/>
            <a:cxnLst/>
            <a:rect r="r" b="b" t="t" l="l"/>
            <a:pathLst>
              <a:path h="3919510" w="5901395">
                <a:moveTo>
                  <a:pt x="0" y="0"/>
                </a:moveTo>
                <a:lnTo>
                  <a:pt x="5901395" y="0"/>
                </a:lnTo>
                <a:lnTo>
                  <a:pt x="5901395" y="3919510"/>
                </a:lnTo>
                <a:lnTo>
                  <a:pt x="0" y="3919510"/>
                </a:lnTo>
                <a:lnTo>
                  <a:pt x="0" y="0"/>
                </a:lnTo>
                <a:close/>
              </a:path>
            </a:pathLst>
          </a:custGeom>
          <a:blipFill>
            <a:blip r:embed="rId3"/>
            <a:stretch>
              <a:fillRect l="0" t="0" r="0" b="0"/>
            </a:stretch>
          </a:blipFill>
        </p:spPr>
      </p:sp>
      <p:sp>
        <p:nvSpPr>
          <p:cNvPr name="TextBox 6" id="6"/>
          <p:cNvSpPr txBox="true"/>
          <p:nvPr/>
        </p:nvSpPr>
        <p:spPr>
          <a:xfrm rot="0">
            <a:off x="351108" y="1416806"/>
            <a:ext cx="11650085" cy="6465088"/>
          </a:xfrm>
          <a:prstGeom prst="rect">
            <a:avLst/>
          </a:prstGeom>
        </p:spPr>
        <p:txBody>
          <a:bodyPr anchor="t" rtlCol="false" tIns="0" lIns="0" bIns="0" rIns="0">
            <a:spAutoFit/>
          </a:bodyPr>
          <a:lstStyle/>
          <a:p>
            <a:pPr algn="l" marL="472334" indent="-236167" lvl="1">
              <a:lnSpc>
                <a:spcPts val="3019"/>
              </a:lnSpc>
              <a:buFont typeface="Arial"/>
              <a:buChar char="•"/>
            </a:pPr>
            <a:r>
              <a:rPr lang="en-US" b="true" sz="2187">
                <a:solidFill>
                  <a:srgbClr val="02051A"/>
                </a:solidFill>
                <a:latin typeface="Montserrat Bold"/>
                <a:ea typeface="Montserrat Bold"/>
                <a:cs typeface="Montserrat Bold"/>
                <a:sym typeface="Montserrat Bold"/>
              </a:rPr>
              <a:t>O PLP 108 ATUALIZA REGRAS DO CÓDIGO TRIBUTÁRIO NACIONAL RELATIVAS AO IMPOSTO SOBRE TRANSMISSÃO INTER VIVOS, POR ATO ONEROSO, DE BENS IMÓVEIS E DE DIREITOS A ELES RELATIVOS – ITBI, DE COMPETÊNCIA DOS MUNICÍPIOS E DO DISTRITO FEDERAL</a:t>
            </a:r>
          </a:p>
          <a:p>
            <a:pPr algn="l" marL="472334" indent="-236167" lvl="1">
              <a:lnSpc>
                <a:spcPts val="3019"/>
              </a:lnSpc>
              <a:buFont typeface="Arial"/>
              <a:buChar char="•"/>
            </a:pPr>
            <a:r>
              <a:rPr lang="en-US" b="true" sz="2187">
                <a:solidFill>
                  <a:srgbClr val="02051A"/>
                </a:solidFill>
                <a:latin typeface="Montserrat Bold"/>
                <a:ea typeface="Montserrat Bold"/>
                <a:cs typeface="Montserrat Bold"/>
                <a:sym typeface="Montserrat Bold"/>
              </a:rPr>
              <a:t>É atualizado o nome do tributo e o seu fato gerador para adequação à Constituição Federal</a:t>
            </a:r>
          </a:p>
          <a:p>
            <a:pPr algn="l" marL="472334" indent="-236167" lvl="1">
              <a:lnSpc>
                <a:spcPts val="3019"/>
              </a:lnSpc>
              <a:buFont typeface="Arial"/>
              <a:buChar char="•"/>
            </a:pPr>
            <a:r>
              <a:rPr lang="en-US" b="true" sz="2187">
                <a:solidFill>
                  <a:srgbClr val="02051A"/>
                </a:solidFill>
                <a:latin typeface="Montserrat Bold"/>
                <a:ea typeface="Montserrat Bold"/>
                <a:cs typeface="Montserrat Bold"/>
                <a:sym typeface="Montserrat Bold"/>
              </a:rPr>
              <a:t>O momento de ocorrência do fato gerador passa a ser o da celebração do ato ou título translativo oneroso do bem imóvel ou do direito real sobre bem imóvel</a:t>
            </a:r>
          </a:p>
          <a:p>
            <a:pPr algn="l" marL="472334" indent="-236167" lvl="1">
              <a:lnSpc>
                <a:spcPts val="3019"/>
              </a:lnSpc>
              <a:buFont typeface="Arial"/>
              <a:buChar char="•"/>
            </a:pPr>
            <a:r>
              <a:rPr lang="en-US" b="true" sz="2187">
                <a:solidFill>
                  <a:srgbClr val="02051A"/>
                </a:solidFill>
                <a:latin typeface="Montserrat Bold"/>
                <a:ea typeface="Montserrat Bold"/>
                <a:cs typeface="Montserrat Bold"/>
                <a:sym typeface="Montserrat Bold"/>
              </a:rPr>
              <a:t>A base de cálculo é o valor venal, que passa ser definido de forma similar ao IBS/CBS, com previsão do “valor de referência” na legislação municipal ou distrital, com base em dados de mercado</a:t>
            </a:r>
          </a:p>
          <a:p>
            <a:pPr algn="l" marL="472334" indent="-236167" lvl="1">
              <a:lnSpc>
                <a:spcPts val="3019"/>
              </a:lnSpc>
              <a:buFont typeface="Arial"/>
              <a:buChar char="•"/>
            </a:pPr>
            <a:r>
              <a:rPr lang="en-US" b="true" sz="2187">
                <a:solidFill>
                  <a:srgbClr val="02051A"/>
                </a:solidFill>
                <a:latin typeface="Montserrat Bold"/>
                <a:ea typeface="Montserrat Bold"/>
                <a:cs typeface="Montserrat Bold"/>
                <a:sym typeface="Montserrat Bold"/>
              </a:rPr>
              <a:t>São revogados dispositivos que estavam ultrapassados e se referiam a doações, cuja tributação pelo ITCMD passa a estar disposta unicamente no PLP</a:t>
            </a:r>
          </a:p>
          <a:p>
            <a:pPr algn="l">
              <a:lnSpc>
                <a:spcPts val="3019"/>
              </a:lnSpc>
            </a:pP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0"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4">
              <a:alphaModFix amt="18000"/>
            </a:blip>
            <a:stretch>
              <a:fillRect l="0" t="0" r="0" b="0"/>
            </a:stretch>
          </a:blipFill>
        </p:spPr>
      </p:sp>
      <p:sp>
        <p:nvSpPr>
          <p:cNvPr name="TextBox 6" id="6"/>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NÃO ALTERA OUTROS TRIBUTOS (ART. 4º, § 5º)</a:t>
            </a:r>
          </a:p>
        </p:txBody>
      </p:sp>
      <p:sp>
        <p:nvSpPr>
          <p:cNvPr name="TextBox 7" id="7"/>
          <p:cNvSpPr txBox="true"/>
          <p:nvPr/>
        </p:nvSpPr>
        <p:spPr>
          <a:xfrm rot="0">
            <a:off x="568571" y="3416679"/>
            <a:ext cx="16271629" cy="240982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A incidência</a:t>
            </a:r>
            <a:r>
              <a:rPr lang="en-US" b="true" sz="2999" spc="59">
                <a:solidFill>
                  <a:srgbClr val="02051A"/>
                </a:solidFill>
                <a:latin typeface="Montserrat Bold"/>
                <a:ea typeface="Montserrat Bold"/>
                <a:cs typeface="Montserrat Bold"/>
                <a:sym typeface="Montserrat Bold"/>
              </a:rPr>
              <a:t> do</a:t>
            </a:r>
            <a:r>
              <a:rPr lang="en-US" b="true" sz="2999" spc="59">
                <a:solidFill>
                  <a:srgbClr val="02051A"/>
                </a:solidFill>
                <a:latin typeface="Montserrat Bold"/>
                <a:ea typeface="Montserrat Bold"/>
                <a:cs typeface="Montserrat Bold"/>
                <a:sym typeface="Montserrat Bold"/>
              </a:rPr>
              <a:t> IBS e da CBS não altera a base de cálculo</a:t>
            </a:r>
            <a:r>
              <a:rPr lang="en-US" b="true" sz="2999" spc="59">
                <a:solidFill>
                  <a:srgbClr val="02051A"/>
                </a:solidFill>
                <a:latin typeface="Montserrat Bold"/>
                <a:ea typeface="Montserrat Bold"/>
                <a:cs typeface="Montserrat Bold"/>
                <a:sym typeface="Montserrat Bold"/>
              </a:rPr>
              <a:t> de:</a:t>
            </a:r>
          </a:p>
          <a:p>
            <a:pPr algn="just">
              <a:lnSpc>
                <a:spcPts val="3899"/>
              </a:lnSpc>
            </a:pPr>
          </a:p>
          <a:p>
            <a:pPr algn="just" marL="647697" indent="-323848" lvl="1">
              <a:lnSpc>
                <a:spcPts val="3899"/>
              </a:lnSpc>
              <a:buFont typeface="Arial"/>
              <a:buChar char="•"/>
            </a:pPr>
            <a:r>
              <a:rPr lang="en-US" b="true" sz="2999" spc="59">
                <a:solidFill>
                  <a:srgbClr val="02051A"/>
                </a:solidFill>
                <a:latin typeface="Montserrat Bold"/>
                <a:ea typeface="Montserrat Bold"/>
                <a:cs typeface="Montserrat Bold"/>
                <a:sym typeface="Montserrat Bold"/>
              </a:rPr>
              <a:t>ITCD – Transmissão causa mortis e doaçõ</a:t>
            </a:r>
            <a:r>
              <a:rPr lang="en-US" b="true" sz="2999" spc="59">
                <a:solidFill>
                  <a:srgbClr val="02051A"/>
                </a:solidFill>
                <a:latin typeface="Montserrat Bold"/>
                <a:ea typeface="Montserrat Bold"/>
                <a:cs typeface="Montserrat Bold"/>
                <a:sym typeface="Montserrat Bold"/>
              </a:rPr>
              <a:t>es (art. 155, I, CF)</a:t>
            </a:r>
          </a:p>
          <a:p>
            <a:pPr algn="just" marL="647697" indent="-323848" lvl="1">
              <a:lnSpc>
                <a:spcPts val="3899"/>
              </a:lnSpc>
              <a:buFont typeface="Arial"/>
              <a:buChar char="•"/>
            </a:pPr>
            <a:r>
              <a:rPr lang="en-US" b="true" sz="2999" spc="59">
                <a:solidFill>
                  <a:srgbClr val="02051A"/>
                </a:solidFill>
                <a:latin typeface="Montserrat Bold"/>
                <a:ea typeface="Montserrat Bold"/>
                <a:cs typeface="Montserrat Bold"/>
                <a:sym typeface="Montserrat Bold"/>
              </a:rPr>
              <a:t>ITBI – Transmissão inter vivos de bens imóveis (art. 156, II, CF)</a:t>
            </a:r>
          </a:p>
          <a:p>
            <a:pPr algn="just">
              <a:lnSpc>
                <a:spcPts val="3899"/>
              </a:lnSpc>
            </a:pP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88256"/>
            <a:ext cx="11650085" cy="4510939"/>
          </a:xfrm>
          <a:prstGeom prst="rect">
            <a:avLst/>
          </a:prstGeom>
        </p:spPr>
        <p:txBody>
          <a:bodyPr anchor="t" rtlCol="false" tIns="0" lIns="0" bIns="0" rIns="0">
            <a:spAutoFit/>
          </a:bodyPr>
          <a:lstStyle/>
          <a:p>
            <a:pPr algn="just">
              <a:lnSpc>
                <a:spcPts val="2605"/>
              </a:lnSpc>
            </a:pPr>
            <a:r>
              <a:rPr lang="en-US" sz="1887">
                <a:solidFill>
                  <a:srgbClr val="02051A"/>
                </a:solidFill>
                <a:latin typeface="Montserrat"/>
                <a:ea typeface="Montserrat"/>
                <a:cs typeface="Montserrat"/>
                <a:sym typeface="Montserrat"/>
              </a:rPr>
              <a:t> DAS HIPÓTESES DE INCIDÊNCIA</a:t>
            </a:r>
          </a:p>
          <a:p>
            <a:pPr algn="just">
              <a:lnSpc>
                <a:spcPts val="2605"/>
              </a:lnSpc>
            </a:pPr>
            <a:r>
              <a:rPr lang="en-US" sz="1887">
                <a:solidFill>
                  <a:srgbClr val="02051A"/>
                </a:solidFill>
                <a:latin typeface="Montserrat"/>
                <a:ea typeface="Montserrat"/>
                <a:cs typeface="Montserrat"/>
                <a:sym typeface="Montserrat"/>
              </a:rPr>
              <a:t> Art. 4ºO IBS e a CBS incidem sobre operações onerosas com bens ou com serviços.</a:t>
            </a:r>
          </a:p>
          <a:p>
            <a:pPr algn="just">
              <a:lnSpc>
                <a:spcPts val="2605"/>
              </a:lnSpc>
            </a:pPr>
            <a:r>
              <a:rPr lang="en-US" sz="1887">
                <a:solidFill>
                  <a:srgbClr val="02051A"/>
                </a:solidFill>
                <a:latin typeface="Montserrat"/>
                <a:ea typeface="Montserrat"/>
                <a:cs typeface="Montserrat"/>
                <a:sym typeface="Montserrat"/>
              </a:rPr>
              <a:t> </a:t>
            </a:r>
          </a:p>
          <a:p>
            <a:pPr algn="just">
              <a:lnSpc>
                <a:spcPts val="2605"/>
              </a:lnSpc>
            </a:pPr>
            <a:r>
              <a:rPr lang="en-US" sz="1887" b="true">
                <a:solidFill>
                  <a:srgbClr val="02051A"/>
                </a:solidFill>
                <a:latin typeface="Montserrat Medium"/>
                <a:ea typeface="Montserrat Medium"/>
                <a:cs typeface="Montserrat Medium"/>
                <a:sym typeface="Montserrat Medium"/>
              </a:rPr>
              <a:t>§ 5º A incidência do IBS e da CBS sobre as operações de que trata o</a:t>
            </a:r>
            <a:r>
              <a:rPr lang="en-US" b="true" sz="1887" i="true">
                <a:solidFill>
                  <a:srgbClr val="02051A"/>
                </a:solidFill>
                <a:latin typeface="Montserrat Medium Italics"/>
                <a:ea typeface="Montserrat Medium Italics"/>
                <a:cs typeface="Montserrat Medium Italics"/>
                <a:sym typeface="Montserrat Medium Italics"/>
              </a:rPr>
              <a:t>caput</a:t>
            </a:r>
            <a:r>
              <a:rPr lang="en-US" sz="1887" b="true">
                <a:solidFill>
                  <a:srgbClr val="02051A"/>
                </a:solidFill>
                <a:latin typeface="Montserrat Medium"/>
                <a:ea typeface="Montserrat Medium"/>
                <a:cs typeface="Montserrat Medium"/>
                <a:sym typeface="Montserrat Medium"/>
              </a:rPr>
              <a:t>deste artigo não altera a base de cálculo do:</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I - Imposto sobre a Transmissão Causa Mortis e Doação de Quaisquer Bens ou Direitos (ITCD), de que trata o inciso I do</a:t>
            </a:r>
            <a:r>
              <a:rPr lang="en-US" b="true" sz="1887" i="true">
                <a:solidFill>
                  <a:srgbClr val="02051A"/>
                </a:solidFill>
                <a:latin typeface="Montserrat Medium Italics"/>
                <a:ea typeface="Montserrat Medium Italics"/>
                <a:cs typeface="Montserrat Medium Italics"/>
                <a:sym typeface="Montserrat Medium Italics"/>
              </a:rPr>
              <a:t>caput</a:t>
            </a:r>
            <a:r>
              <a:rPr lang="en-US" sz="1887" b="true">
                <a:solidFill>
                  <a:srgbClr val="02051A"/>
                </a:solidFill>
                <a:latin typeface="Montserrat Medium"/>
                <a:ea typeface="Montserrat Medium"/>
                <a:cs typeface="Montserrat Medium"/>
                <a:sym typeface="Montserrat Medium"/>
              </a:rPr>
              <a:t>do art. 155 da Constituição Federal;</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Bold"/>
                <a:ea typeface="Montserrat Bold"/>
                <a:cs typeface="Montserrat Bold"/>
                <a:sym typeface="Montserrat Bold"/>
              </a:rPr>
              <a:t>II - Imposto sobre a Transmissão Inter Vivos de Bens Imóveis e Direitos a eles relativos (ITBI), de que trata o inciso II do</a:t>
            </a:r>
            <a:r>
              <a:rPr lang="en-US" b="true" sz="1887" i="true">
                <a:solidFill>
                  <a:srgbClr val="02051A"/>
                </a:solidFill>
                <a:latin typeface="Montserrat Bold Italics"/>
                <a:ea typeface="Montserrat Bold Italics"/>
                <a:cs typeface="Montserrat Bold Italics"/>
                <a:sym typeface="Montserrat Bold Italics"/>
              </a:rPr>
              <a:t>caput</a:t>
            </a:r>
            <a:r>
              <a:rPr lang="en-US" sz="1887" b="true">
                <a:solidFill>
                  <a:srgbClr val="02051A"/>
                </a:solidFill>
                <a:latin typeface="Montserrat Bold"/>
                <a:ea typeface="Montserrat Bold"/>
                <a:cs typeface="Montserrat Bold"/>
                <a:sym typeface="Montserrat Bold"/>
              </a:rPr>
              <a:t>do art. 156 da Constituição Federal.</a:t>
            </a:r>
          </a:p>
          <a:p>
            <a:pPr algn="just">
              <a:lnSpc>
                <a:spcPts val="2605"/>
              </a:lnSpc>
            </a:pPr>
          </a:p>
          <a:p>
            <a:pPr algn="just">
              <a:lnSpc>
                <a:spcPts val="2467"/>
              </a:lnSpc>
            </a:pPr>
          </a:p>
        </p:txBody>
      </p:sp>
      <p:sp>
        <p:nvSpPr>
          <p:cNvPr name="TextBox 8" id="8"/>
          <p:cNvSpPr txBox="true"/>
          <p:nvPr/>
        </p:nvSpPr>
        <p:spPr>
          <a:xfrm rot="0">
            <a:off x="5084564" y="862012"/>
            <a:ext cx="3937695" cy="666750"/>
          </a:xfrm>
          <a:prstGeom prst="rect">
            <a:avLst/>
          </a:prstGeom>
        </p:spPr>
        <p:txBody>
          <a:bodyPr anchor="t" rtlCol="false" tIns="0" lIns="0" bIns="0" rIns="0">
            <a:spAutoFit/>
          </a:bodyPr>
          <a:lstStyle/>
          <a:p>
            <a:pPr algn="ctr">
              <a:lnSpc>
                <a:spcPts val="2639"/>
              </a:lnSpc>
            </a:pPr>
            <a:r>
              <a:rPr lang="en-US" b="true" sz="2199">
                <a:solidFill>
                  <a:srgbClr val="02051A"/>
                </a:solidFill>
                <a:latin typeface="Montserrat Bold"/>
                <a:ea typeface="Montserrat Bold"/>
                <a:cs typeface="Montserrat Bold"/>
                <a:sym typeface="Montserrat Bold"/>
              </a:rPr>
              <a:t>BENS IMÓVEIS LC 214/2025</a:t>
            </a:r>
          </a:p>
          <a:p>
            <a:pPr algn="ctr">
              <a:lnSpc>
                <a:spcPts val="2639"/>
              </a:lnSpc>
              <a:spcBef>
                <a:spcPct val="0"/>
              </a:spcBef>
            </a:pP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0"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4">
              <a:alphaModFix amt="18000"/>
            </a:blip>
            <a:stretch>
              <a:fillRect l="0" t="0" r="0" b="0"/>
            </a:stretch>
          </a:blipFill>
        </p:spPr>
      </p:sp>
      <p:sp>
        <p:nvSpPr>
          <p:cNvPr name="TextBox 6" id="6"/>
          <p:cNvSpPr txBox="true"/>
          <p:nvPr/>
        </p:nvSpPr>
        <p:spPr>
          <a:xfrm rot="0">
            <a:off x="1320923" y="1114425"/>
            <a:ext cx="1297684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INCIDÊNCIA DO IBS E DA CBS SOBRE BENS IMÓVEIS</a:t>
            </a:r>
          </a:p>
        </p:txBody>
      </p:sp>
      <p:sp>
        <p:nvSpPr>
          <p:cNvPr name="TextBox 7" id="7"/>
          <p:cNvSpPr txBox="true"/>
          <p:nvPr/>
        </p:nvSpPr>
        <p:spPr>
          <a:xfrm rot="0">
            <a:off x="987671" y="2464179"/>
            <a:ext cx="16271629" cy="72675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Operações que geram incidência</a:t>
            </a:r>
            <a:r>
              <a:rPr lang="en-US" b="true" sz="2999" spc="59">
                <a:solidFill>
                  <a:srgbClr val="02051A"/>
                </a:solidFill>
                <a:latin typeface="Montserrat Bold"/>
                <a:ea typeface="Montserrat Bold"/>
                <a:cs typeface="Montserrat Bold"/>
                <a:sym typeface="Montserrat Bold"/>
              </a:rPr>
              <a:t> (A</a:t>
            </a:r>
            <a:r>
              <a:rPr lang="en-US" b="true" sz="2999" spc="59">
                <a:solidFill>
                  <a:srgbClr val="02051A"/>
                </a:solidFill>
                <a:latin typeface="Montserrat Bold"/>
                <a:ea typeface="Montserrat Bold"/>
                <a:cs typeface="Montserrat Bold"/>
                <a:sym typeface="Montserrat Bold"/>
              </a:rPr>
              <a:t>rt. 252)</a:t>
            </a:r>
          </a:p>
          <a:p>
            <a:pPr algn="just">
              <a:lnSpc>
                <a:spcPts val="3899"/>
              </a:lnSpc>
            </a:pPr>
            <a:r>
              <a:rPr lang="en-US" b="true" sz="2999" spc="59">
                <a:solidFill>
                  <a:srgbClr val="02051A"/>
                </a:solidFill>
                <a:latin typeface="Montserrat Bold"/>
                <a:ea typeface="Montserrat Bold"/>
                <a:cs typeface="Montserrat Bold"/>
                <a:sym typeface="Montserrat Bold"/>
              </a:rPr>
              <a:t>O IBS e a CBS incidem sobre:</a:t>
            </a:r>
          </a:p>
          <a:p>
            <a:pPr algn="just">
              <a:lnSpc>
                <a:spcPts val="3899"/>
              </a:lnSpc>
            </a:pP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Venda de imóveis (inclu</a:t>
            </a:r>
            <a:r>
              <a:rPr lang="en-US" sz="2999" spc="59">
                <a:solidFill>
                  <a:srgbClr val="02051A"/>
                </a:solidFill>
                <a:latin typeface="Montserrat"/>
                <a:ea typeface="Montserrat"/>
                <a:cs typeface="Montserrat"/>
                <a:sym typeface="Montserrat"/>
              </a:rPr>
              <a:t>sive em incorporação e loteamento)</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Cessão ou constituição de di</a:t>
            </a:r>
            <a:r>
              <a:rPr lang="en-US" sz="2999" spc="59">
                <a:solidFill>
                  <a:srgbClr val="02051A"/>
                </a:solidFill>
                <a:latin typeface="Montserrat"/>
                <a:ea typeface="Montserrat"/>
                <a:cs typeface="Montserrat"/>
                <a:sym typeface="Montserrat"/>
              </a:rPr>
              <a:t>reitos reais</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Locação, cessão onerosa e arrendamento</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Administração e intermediação imobiliária</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Serviços de construção civil</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Também se equiparam a locação para fins de incidência: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Servidão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Cessão de uso ou espaço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Permissão de uso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Direito de passagem</a:t>
            </a:r>
          </a:p>
          <a:p>
            <a:pPr algn="just">
              <a:lnSpc>
                <a:spcPts val="3899"/>
              </a:lnSpc>
            </a:pP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88256"/>
            <a:ext cx="11650085" cy="5703088"/>
          </a:xfrm>
          <a:prstGeom prst="rect">
            <a:avLst/>
          </a:prstGeom>
        </p:spPr>
        <p:txBody>
          <a:bodyPr anchor="t" rtlCol="false" tIns="0" lIns="0" bIns="0" rIns="0">
            <a:spAutoFit/>
          </a:bodyPr>
          <a:lstStyle/>
          <a:p>
            <a:pPr algn="just">
              <a:lnSpc>
                <a:spcPts val="3019"/>
              </a:lnSpc>
            </a:pPr>
            <a:r>
              <a:rPr lang="en-US" sz="2187">
                <a:solidFill>
                  <a:srgbClr val="02051A"/>
                </a:solidFill>
                <a:latin typeface="Montserrat"/>
                <a:ea typeface="Montserrat"/>
                <a:cs typeface="Montserrat"/>
                <a:sym typeface="Montserrat"/>
              </a:rPr>
              <a:t> ART. 252. O IBS E A CBS INCIDEM, NOS TERMOS DESTE CAPÍTULO, SOBRE AS SEGUINTES OPERAÇÕES COM BENS IMÓVEIS:</a:t>
            </a:r>
          </a:p>
          <a:p>
            <a:pPr algn="just">
              <a:lnSpc>
                <a:spcPts val="3019"/>
              </a:lnSpc>
            </a:pPr>
            <a:r>
              <a:rPr lang="en-US" sz="2187">
                <a:solidFill>
                  <a:srgbClr val="02051A"/>
                </a:solidFill>
                <a:latin typeface="Montserrat"/>
                <a:ea typeface="Montserrat"/>
                <a:cs typeface="Montserrat"/>
                <a:sym typeface="Montserrat"/>
              </a:rPr>
              <a:t> I - alienação, inclusive decorrente de incorporação imobiliária e de parcelamento de solo;</a:t>
            </a:r>
          </a:p>
          <a:p>
            <a:pPr algn="just">
              <a:lnSpc>
                <a:spcPts val="3019"/>
              </a:lnSpc>
            </a:pPr>
            <a:r>
              <a:rPr lang="en-US" sz="2187">
                <a:solidFill>
                  <a:srgbClr val="02051A"/>
                </a:solidFill>
                <a:latin typeface="Montserrat"/>
                <a:ea typeface="Montserrat"/>
                <a:cs typeface="Montserrat"/>
                <a:sym typeface="Montserrat"/>
              </a:rPr>
              <a:t> II - cessão e ato translativo ou constitutivo onerosos de direitos reais;</a:t>
            </a:r>
          </a:p>
          <a:p>
            <a:pPr algn="just">
              <a:lnSpc>
                <a:spcPts val="3019"/>
              </a:lnSpc>
            </a:pPr>
            <a:r>
              <a:rPr lang="en-US" sz="2187">
                <a:solidFill>
                  <a:srgbClr val="02051A"/>
                </a:solidFill>
                <a:latin typeface="Montserrat"/>
                <a:ea typeface="Montserrat"/>
                <a:cs typeface="Montserrat"/>
                <a:sym typeface="Montserrat"/>
              </a:rPr>
              <a:t> III - locação, cessão onerosa e arrendamento;</a:t>
            </a:r>
          </a:p>
          <a:p>
            <a:pPr algn="just">
              <a:lnSpc>
                <a:spcPts val="3019"/>
              </a:lnSpc>
            </a:pPr>
            <a:r>
              <a:rPr lang="en-US" sz="2187">
                <a:solidFill>
                  <a:srgbClr val="02051A"/>
                </a:solidFill>
                <a:latin typeface="Montserrat"/>
                <a:ea typeface="Montserrat"/>
                <a:cs typeface="Montserrat"/>
                <a:sym typeface="Montserrat"/>
              </a:rPr>
              <a:t> IV - serviços de administração e intermediação; e</a:t>
            </a:r>
          </a:p>
          <a:p>
            <a:pPr algn="just">
              <a:lnSpc>
                <a:spcPts val="3019"/>
              </a:lnSpc>
            </a:pPr>
            <a:r>
              <a:rPr lang="en-US" sz="2187">
                <a:solidFill>
                  <a:srgbClr val="02051A"/>
                </a:solidFill>
                <a:latin typeface="Montserrat"/>
                <a:ea typeface="Montserrat"/>
                <a:cs typeface="Montserrat"/>
                <a:sym typeface="Montserrat"/>
              </a:rPr>
              <a:t> V - serviços de construção civil.</a:t>
            </a:r>
          </a:p>
          <a:p>
            <a:pPr algn="just">
              <a:lnSpc>
                <a:spcPts val="3019"/>
              </a:lnSpc>
            </a:pPr>
            <a:r>
              <a:rPr lang="en-US" sz="2187">
                <a:solidFill>
                  <a:srgbClr val="02051A"/>
                </a:solidFill>
                <a:latin typeface="Montserrat"/>
                <a:ea typeface="Montserrat"/>
                <a:cs typeface="Montserrat"/>
                <a:sym typeface="Montserrat"/>
              </a:rPr>
              <a:t> § 1º Sujeitam-se à tributação pelo IBS e pela CBS pelas mesmas regras da locação, cessão onerosa e arrendamento de bens imóveis:</a:t>
            </a:r>
          </a:p>
          <a:p>
            <a:pPr algn="just">
              <a:lnSpc>
                <a:spcPts val="3019"/>
              </a:lnSpc>
            </a:pPr>
            <a:r>
              <a:rPr lang="en-US" sz="2187">
                <a:solidFill>
                  <a:srgbClr val="02051A"/>
                </a:solidFill>
                <a:latin typeface="Montserrat"/>
                <a:ea typeface="Montserrat"/>
                <a:cs typeface="Montserrat"/>
                <a:sym typeface="Montserrat"/>
              </a:rPr>
              <a:t> I - a servidão, a cessão de uso ou de espaço;</a:t>
            </a:r>
          </a:p>
          <a:p>
            <a:pPr algn="just">
              <a:lnSpc>
                <a:spcPts val="3019"/>
              </a:lnSpc>
            </a:pPr>
            <a:r>
              <a:rPr lang="en-US" sz="2187">
                <a:solidFill>
                  <a:srgbClr val="02051A"/>
                </a:solidFill>
                <a:latin typeface="Montserrat"/>
                <a:ea typeface="Montserrat"/>
                <a:cs typeface="Montserrat"/>
                <a:sym typeface="Montserrat"/>
              </a:rPr>
              <a:t> II - a permissão de uso, o direito de passagem; e</a:t>
            </a:r>
          </a:p>
          <a:p>
            <a:pPr algn="just">
              <a:lnSpc>
                <a:spcPts val="3019"/>
              </a:lnSpc>
            </a:pPr>
            <a:r>
              <a:rPr lang="en-US" sz="2187">
                <a:solidFill>
                  <a:srgbClr val="02051A"/>
                </a:solidFill>
                <a:latin typeface="Montserrat"/>
                <a:ea typeface="Montserrat"/>
                <a:cs typeface="Montserrat"/>
                <a:sym typeface="Montserrat"/>
              </a:rPr>
              <a:t> III - (VETADO).</a:t>
            </a:r>
          </a:p>
          <a:p>
            <a:pPr algn="just">
              <a:lnSpc>
                <a:spcPts val="3019"/>
              </a:lnSpc>
            </a:pPr>
          </a:p>
        </p:txBody>
      </p:sp>
      <p:sp>
        <p:nvSpPr>
          <p:cNvPr name="TextBox 8" id="8"/>
          <p:cNvSpPr txBox="true"/>
          <p:nvPr/>
        </p:nvSpPr>
        <p:spPr>
          <a:xfrm rot="0">
            <a:off x="5044976" y="862012"/>
            <a:ext cx="4016871"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LC 214/2025</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0"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4">
              <a:alphaModFix amt="18000"/>
            </a:blip>
            <a:stretch>
              <a:fillRect l="0" t="0" r="0" b="0"/>
            </a:stretch>
          </a:blipFill>
        </p:spPr>
      </p:sp>
      <p:sp>
        <p:nvSpPr>
          <p:cNvPr name="TextBox 6" id="6"/>
          <p:cNvSpPr txBox="true"/>
          <p:nvPr/>
        </p:nvSpPr>
        <p:spPr>
          <a:xfrm rot="0">
            <a:off x="1320923"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HIPÓTESES DE NÃO INCIDÊNCIA DO IBS E DA CBS (ART. 252, §2º)</a:t>
            </a:r>
          </a:p>
        </p:txBody>
      </p:sp>
      <p:sp>
        <p:nvSpPr>
          <p:cNvPr name="TextBox 7" id="7"/>
          <p:cNvSpPr txBox="true"/>
          <p:nvPr/>
        </p:nvSpPr>
        <p:spPr>
          <a:xfrm rot="0">
            <a:off x="987671" y="2902329"/>
            <a:ext cx="16271629" cy="2895600"/>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 O IBS e a CBS não incidem sobre:</a:t>
            </a:r>
          </a:p>
          <a:p>
            <a:pPr algn="just">
              <a:lnSpc>
                <a:spcPts val="3899"/>
              </a:lnSpc>
            </a:pP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P</a:t>
            </a:r>
            <a:r>
              <a:rPr lang="en-US" sz="2999" spc="59">
                <a:solidFill>
                  <a:srgbClr val="02051A"/>
                </a:solidFill>
                <a:latin typeface="Montserrat"/>
                <a:ea typeface="Montserrat"/>
                <a:cs typeface="Montserrat"/>
                <a:sym typeface="Montserrat"/>
              </a:rPr>
              <a:t>ermuta de imóveis, exceto </a:t>
            </a:r>
            <a:r>
              <a:rPr lang="en-US" sz="2999" spc="59">
                <a:solidFill>
                  <a:srgbClr val="02051A"/>
                </a:solidFill>
                <a:latin typeface="Montserrat"/>
                <a:ea typeface="Montserrat"/>
                <a:cs typeface="Montserrat"/>
                <a:sym typeface="Montserrat"/>
              </a:rPr>
              <a:t>sobre a torna (diferença em dinheiro).</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Constituição ou </a:t>
            </a:r>
            <a:r>
              <a:rPr lang="en-US" sz="2999" spc="59">
                <a:solidFill>
                  <a:srgbClr val="02051A"/>
                </a:solidFill>
                <a:latin typeface="Montserrat"/>
                <a:ea typeface="Montserrat"/>
                <a:cs typeface="Montserrat"/>
                <a:sym typeface="Montserrat"/>
              </a:rPr>
              <a:t>transmissão de garantia real (hipoteca, penhor, etc.).</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Oper</a:t>
            </a:r>
            <a:r>
              <a:rPr lang="en-US" sz="2999" spc="59">
                <a:solidFill>
                  <a:srgbClr val="02051A"/>
                </a:solidFill>
                <a:latin typeface="Montserrat"/>
                <a:ea typeface="Montserrat"/>
                <a:cs typeface="Montserrat"/>
                <a:sym typeface="Montserrat"/>
              </a:rPr>
              <a:t>ações realizadas por gestoras de fundos patrimoniais (Lei nº 13.800/2019).</a:t>
            </a:r>
          </a:p>
          <a:p>
            <a:pPr algn="just">
              <a:lnSpc>
                <a:spcPts val="3899"/>
              </a:lnSpc>
            </a:pP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88256"/>
            <a:ext cx="11650085" cy="2872639"/>
          </a:xfrm>
          <a:prstGeom prst="rect">
            <a:avLst/>
          </a:prstGeom>
        </p:spPr>
        <p:txBody>
          <a:bodyPr anchor="t" rtlCol="false" tIns="0" lIns="0" bIns="0" rIns="0">
            <a:spAutoFit/>
          </a:bodyPr>
          <a:lstStyle/>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 2º O IBS e a CBS não incidem nas seguintes hipóteses:</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I - nas operações de permuta de bens imóveis, exceto sobre a torna, que será tributada nos termos deste Capítulo;</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II - na constituição ou transmissão de direitos reais de garantia; e</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III - nas operações previstas neste artigo, quando realizadas por organizações gestoras de fundo patrimonial, constituídas nos termos da Lei nº 13.800, de 4 de janeiro de 2019, para fins de investimento do fundo patrimonial.</a:t>
            </a:r>
          </a:p>
          <a:p>
            <a:pPr algn="just">
              <a:lnSpc>
                <a:spcPts val="2467"/>
              </a:lnSpc>
            </a:pPr>
            <a:r>
              <a:rPr lang="en-US" sz="1787">
                <a:solidFill>
                  <a:srgbClr val="02051A"/>
                </a:solidFill>
                <a:latin typeface="Montserrat"/>
                <a:ea typeface="Montserrat"/>
                <a:cs typeface="Montserrat"/>
                <a:sym typeface="Montserrat"/>
              </a:rPr>
              <a:t> </a:t>
            </a:r>
          </a:p>
          <a:p>
            <a:pPr algn="just">
              <a:lnSpc>
                <a:spcPts val="2467"/>
              </a:lnSpc>
            </a:pPr>
          </a:p>
        </p:txBody>
      </p:sp>
      <p:sp>
        <p:nvSpPr>
          <p:cNvPr name="TextBox 8" id="8"/>
          <p:cNvSpPr txBox="true"/>
          <p:nvPr/>
        </p:nvSpPr>
        <p:spPr>
          <a:xfrm rot="0">
            <a:off x="5084564" y="862012"/>
            <a:ext cx="3937695" cy="666750"/>
          </a:xfrm>
          <a:prstGeom prst="rect">
            <a:avLst/>
          </a:prstGeom>
        </p:spPr>
        <p:txBody>
          <a:bodyPr anchor="t" rtlCol="false" tIns="0" lIns="0" bIns="0" rIns="0">
            <a:spAutoFit/>
          </a:bodyPr>
          <a:lstStyle/>
          <a:p>
            <a:pPr algn="ctr">
              <a:lnSpc>
                <a:spcPts val="2639"/>
              </a:lnSpc>
            </a:pPr>
            <a:r>
              <a:rPr lang="en-US" b="true" sz="2199">
                <a:solidFill>
                  <a:srgbClr val="02051A"/>
                </a:solidFill>
                <a:latin typeface="Montserrat Bold"/>
                <a:ea typeface="Montserrat Bold"/>
                <a:cs typeface="Montserrat Bold"/>
                <a:sym typeface="Montserrat Bold"/>
              </a:rPr>
              <a:t>BENS IMÓVEIS LC 214/2025</a:t>
            </a:r>
          </a:p>
          <a:p>
            <a:pPr algn="ctr">
              <a:lnSpc>
                <a:spcPts val="2639"/>
              </a:lnSpc>
              <a:spcBef>
                <a:spcPct val="0"/>
              </a:spcBef>
            </a:pP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0"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4">
              <a:alphaModFix amt="18000"/>
            </a:blip>
            <a:stretch>
              <a:fillRect l="0" t="0" r="0" b="0"/>
            </a:stretch>
          </a:blipFill>
        </p:spPr>
      </p:sp>
      <p:sp>
        <p:nvSpPr>
          <p:cNvPr name="TextBox 6" id="6"/>
          <p:cNvSpPr txBox="true"/>
          <p:nvPr/>
        </p:nvSpPr>
        <p:spPr>
          <a:xfrm rot="0">
            <a:off x="1320923"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REGRAS ESPECÍFICAS PARA PERMUTAS (ART. 252, §§ 3º A 6º)</a:t>
            </a:r>
          </a:p>
        </p:txBody>
      </p:sp>
      <p:sp>
        <p:nvSpPr>
          <p:cNvPr name="TextBox 7" id="7"/>
          <p:cNvSpPr txBox="true"/>
          <p:nvPr/>
        </p:nvSpPr>
        <p:spPr>
          <a:xfrm rot="0">
            <a:off x="987671" y="2902329"/>
            <a:ext cx="16271629" cy="53244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Permutas entre contribuintes do regime regular:</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O r</a:t>
            </a:r>
            <a:r>
              <a:rPr lang="en-US" sz="2999" spc="59">
                <a:solidFill>
                  <a:srgbClr val="02051A"/>
                </a:solidFill>
                <a:latin typeface="Montserrat"/>
                <a:ea typeface="Montserrat"/>
                <a:cs typeface="Montserrat"/>
                <a:sym typeface="Montserrat"/>
              </a:rPr>
              <a:t>edutor de ajuste do imóvel permutado p</a:t>
            </a:r>
            <a:r>
              <a:rPr lang="en-US" sz="2999" spc="59">
                <a:solidFill>
                  <a:srgbClr val="02051A"/>
                </a:solidFill>
                <a:latin typeface="Montserrat"/>
                <a:ea typeface="Montserrat"/>
                <a:cs typeface="Montserrat"/>
                <a:sym typeface="Montserrat"/>
              </a:rPr>
              <a:t>ode ser mantido e reutilizado no novo imóvel (permuta com continuidade fiscal).</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Em permuta com unidades a c</a:t>
            </a:r>
            <a:r>
              <a:rPr lang="en-US" sz="2999" spc="59">
                <a:solidFill>
                  <a:srgbClr val="02051A"/>
                </a:solidFill>
                <a:latin typeface="Montserrat"/>
                <a:ea typeface="Montserrat"/>
                <a:cs typeface="Montserrat"/>
                <a:sym typeface="Montserrat"/>
              </a:rPr>
              <a:t>onstruir:</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  Redu</a:t>
            </a:r>
            <a:r>
              <a:rPr lang="en-US" sz="2999" spc="59">
                <a:solidFill>
                  <a:srgbClr val="02051A"/>
                </a:solidFill>
                <a:latin typeface="Montserrat"/>
                <a:ea typeface="Montserrat"/>
                <a:cs typeface="Montserrat"/>
                <a:sym typeface="Montserrat"/>
              </a:rPr>
              <a:t>tor é aplicado proporcionalmente à fração ideal de cada unidade.</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Outras oper</a:t>
            </a:r>
            <a:r>
              <a:rPr lang="en-US" b="true" sz="2999" spc="59">
                <a:solidFill>
                  <a:srgbClr val="02051A"/>
                </a:solidFill>
                <a:latin typeface="Montserrat Bold"/>
                <a:ea typeface="Montserrat Bold"/>
                <a:cs typeface="Montserrat Bold"/>
                <a:sym typeface="Montserrat Bold"/>
              </a:rPr>
              <a:t>ações equiparadas à permuta: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Compra e venda quitada + confissão de dívida + promessa de dação em pagamento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 Não há incidência, se ocorrerem no mesmo dia e por escritura pública.</a:t>
            </a:r>
          </a:p>
          <a:p>
            <a:pPr algn="just">
              <a:lnSpc>
                <a:spcPts val="389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6957615" y="1028700"/>
            <a:ext cx="603370" cy="603370"/>
            <a:chOff x="0" y="0"/>
            <a:chExt cx="804493" cy="804493"/>
          </a:xfrm>
        </p:grpSpPr>
        <p:grpSp>
          <p:nvGrpSpPr>
            <p:cNvPr name="Group 4" id="4"/>
            <p:cNvGrpSpPr/>
            <p:nvPr/>
          </p:nvGrpSpPr>
          <p:grpSpPr>
            <a:xfrm rot="0">
              <a:off x="0" y="0"/>
              <a:ext cx="804493" cy="130723"/>
              <a:chOff x="0" y="0"/>
              <a:chExt cx="1913890" cy="310990"/>
            </a:xfrm>
          </p:grpSpPr>
          <p:sp>
            <p:nvSpPr>
              <p:cNvPr name="Freeform 5" id="5"/>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nvGrpSpPr>
            <p:cNvPr name="Group 6" id="6"/>
            <p:cNvGrpSpPr/>
            <p:nvPr/>
          </p:nvGrpSpPr>
          <p:grpSpPr>
            <a:xfrm rot="0">
              <a:off x="0" y="336885"/>
              <a:ext cx="804493" cy="130723"/>
              <a:chOff x="0" y="0"/>
              <a:chExt cx="1913890" cy="310990"/>
            </a:xfrm>
          </p:grpSpPr>
          <p:sp>
            <p:nvSpPr>
              <p:cNvPr name="Freeform 7" id="7"/>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nvGrpSpPr>
            <p:cNvPr name="Group 8" id="8"/>
            <p:cNvGrpSpPr/>
            <p:nvPr/>
          </p:nvGrpSpPr>
          <p:grpSpPr>
            <a:xfrm rot="0">
              <a:off x="0" y="673770"/>
              <a:ext cx="804493" cy="130723"/>
              <a:chOff x="0" y="0"/>
              <a:chExt cx="1913890" cy="310990"/>
            </a:xfrm>
          </p:grpSpPr>
          <p:sp>
            <p:nvSpPr>
              <p:cNvPr name="Freeform 9" id="9"/>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grpSp>
        <p:nvGrpSpPr>
          <p:cNvPr name="Group 10" id="10"/>
          <p:cNvGrpSpPr/>
          <p:nvPr/>
        </p:nvGrpSpPr>
        <p:grpSpPr>
          <a:xfrm rot="0">
            <a:off x="1404954" y="479214"/>
            <a:ext cx="15854346" cy="8130539"/>
            <a:chOff x="0" y="0"/>
            <a:chExt cx="21139127" cy="10840719"/>
          </a:xfrm>
        </p:grpSpPr>
        <p:sp>
          <p:nvSpPr>
            <p:cNvPr name="TextBox 11" id="11"/>
            <p:cNvSpPr txBox="true"/>
            <p:nvPr/>
          </p:nvSpPr>
          <p:spPr>
            <a:xfrm rot="0">
              <a:off x="0" y="-66675"/>
              <a:ext cx="20571857" cy="10907394"/>
            </a:xfrm>
            <a:prstGeom prst="rect">
              <a:avLst/>
            </a:prstGeom>
          </p:spPr>
          <p:txBody>
            <a:bodyPr anchor="t" rtlCol="false" tIns="0" lIns="0" bIns="0" rIns="0">
              <a:spAutoFit/>
            </a:bodyPr>
            <a:lstStyle/>
            <a:p>
              <a:pPr algn="l">
                <a:lnSpc>
                  <a:spcPts val="5460"/>
                </a:lnSpc>
              </a:pPr>
              <a:r>
                <a:rPr lang="en-US" sz="3900" spc="-39">
                  <a:solidFill>
                    <a:srgbClr val="02051A"/>
                  </a:solidFill>
                  <a:latin typeface="Clear Sans"/>
                  <a:ea typeface="Clear Sans"/>
                  <a:cs typeface="Clear Sans"/>
                  <a:sym typeface="Clear Sans"/>
                </a:rPr>
                <a:t> </a:t>
              </a:r>
              <a:r>
                <a:rPr lang="en-US" sz="3900" spc="-39" b="true">
                  <a:solidFill>
                    <a:srgbClr val="02051A"/>
                  </a:solidFill>
                  <a:latin typeface="Clear Sans Medium"/>
                  <a:ea typeface="Clear Sans Medium"/>
                  <a:cs typeface="Clear Sans Medium"/>
                  <a:sym typeface="Clear Sans Medium"/>
                </a:rPr>
                <a:t>Art. 145. ...........................................................................................................</a:t>
              </a:r>
            </a:p>
            <a:p>
              <a:pPr algn="l">
                <a:lnSpc>
                  <a:spcPts val="5460"/>
                </a:lnSpc>
              </a:pPr>
              <a:r>
                <a:rPr lang="en-US" sz="3900" spc="-39">
                  <a:solidFill>
                    <a:srgbClr val="02051A"/>
                  </a:solidFill>
                  <a:latin typeface="Clear Sans"/>
                  <a:ea typeface="Clear Sans"/>
                  <a:cs typeface="Clear Sans"/>
                  <a:sym typeface="Clear Sans"/>
                </a:rPr>
                <a:t> </a:t>
              </a:r>
              <a:r>
                <a:rPr lang="en-US" sz="3900" spc="-39" b="true">
                  <a:solidFill>
                    <a:srgbClr val="02051A"/>
                  </a:solidFill>
                  <a:latin typeface="Clear Sans Medium"/>
                  <a:ea typeface="Clear Sans Medium"/>
                  <a:cs typeface="Clear Sans Medium"/>
                  <a:sym typeface="Clear Sans Medium"/>
                </a:rPr>
                <a:t>......................................................................................................................................</a:t>
              </a:r>
            </a:p>
            <a:p>
              <a:pPr algn="l">
                <a:lnSpc>
                  <a:spcPts val="5460"/>
                </a:lnSpc>
              </a:pPr>
              <a:r>
                <a:rPr lang="en-US" sz="3900" spc="-39">
                  <a:solidFill>
                    <a:srgbClr val="02051A"/>
                  </a:solidFill>
                  <a:latin typeface="Clear Sans"/>
                  <a:ea typeface="Clear Sans"/>
                  <a:cs typeface="Clear Sans"/>
                  <a:sym typeface="Clear Sans"/>
                </a:rPr>
                <a:t> </a:t>
              </a:r>
              <a:r>
                <a:rPr lang="en-US" b="true" sz="3900" spc="-39" u="sng">
                  <a:solidFill>
                    <a:srgbClr val="02051A"/>
                  </a:solidFill>
                  <a:latin typeface="Clear Sans Medium"/>
                  <a:ea typeface="Clear Sans Medium"/>
                  <a:cs typeface="Clear Sans Medium"/>
                  <a:sym typeface="Clear Sans Medium"/>
                  <a:hlinkClick r:id="rId3" tooltip="https://www.planalto.gov.br/ccivil_03/constituicao/Constituicao.htm#art145%C2%A73"/>
                </a:rPr>
                <a:t>§ 3º</a:t>
              </a:r>
              <a:r>
                <a:rPr lang="en-US" sz="3900" spc="-39" b="true">
                  <a:solidFill>
                    <a:srgbClr val="02051A"/>
                  </a:solidFill>
                  <a:latin typeface="Clear Sans Medium"/>
                  <a:ea typeface="Clear Sans Medium"/>
                  <a:cs typeface="Clear Sans Medium"/>
                  <a:sym typeface="Clear Sans Medium"/>
                </a:rPr>
                <a:t> O Sistema Tributário Nacional deve observar os princípios da simplicidade, da transparência, da justiça tributária, da cooperação e da defesa do meio ambiente.</a:t>
              </a:r>
            </a:p>
            <a:p>
              <a:pPr algn="l">
                <a:lnSpc>
                  <a:spcPts val="5460"/>
                </a:lnSpc>
              </a:pPr>
              <a:r>
                <a:rPr lang="en-US" sz="3900" spc="-39">
                  <a:solidFill>
                    <a:srgbClr val="02051A"/>
                  </a:solidFill>
                  <a:latin typeface="Clear Sans"/>
                  <a:ea typeface="Clear Sans"/>
                  <a:cs typeface="Clear Sans"/>
                  <a:sym typeface="Clear Sans"/>
                </a:rPr>
                <a:t> </a:t>
              </a:r>
              <a:r>
                <a:rPr lang="en-US" b="true" sz="3900" spc="-39" u="sng">
                  <a:solidFill>
                    <a:srgbClr val="02051A"/>
                  </a:solidFill>
                  <a:latin typeface="Clear Sans Medium"/>
                  <a:ea typeface="Clear Sans Medium"/>
                  <a:cs typeface="Clear Sans Medium"/>
                  <a:sym typeface="Clear Sans Medium"/>
                  <a:hlinkClick r:id="rId4" tooltip="https://www.planalto.gov.br/ccivil_03/constituicao/Constituicao.htm#art145%C2%A74"/>
                </a:rPr>
                <a:t>§ 4º</a:t>
              </a:r>
              <a:r>
                <a:rPr lang="en-US" sz="3900" spc="-39" b="true">
                  <a:solidFill>
                    <a:srgbClr val="02051A"/>
                  </a:solidFill>
                  <a:latin typeface="Clear Sans Medium"/>
                  <a:ea typeface="Clear Sans Medium"/>
                  <a:cs typeface="Clear Sans Medium"/>
                  <a:sym typeface="Clear Sans Medium"/>
                </a:rPr>
                <a:t> As alterações na legislação tributária buscarão atenuar efeitos regressivos." (NR)</a:t>
              </a:r>
            </a:p>
            <a:p>
              <a:pPr algn="l">
                <a:lnSpc>
                  <a:spcPts val="5460"/>
                </a:lnSpc>
              </a:pPr>
            </a:p>
            <a:p>
              <a:pPr algn="l">
                <a:lnSpc>
                  <a:spcPts val="5460"/>
                </a:lnSpc>
                <a:spcBef>
                  <a:spcPct val="0"/>
                </a:spcBef>
              </a:pPr>
            </a:p>
          </p:txBody>
        </p:sp>
        <p:sp>
          <p:nvSpPr>
            <p:cNvPr name="TextBox 12" id="12"/>
            <p:cNvSpPr txBox="true"/>
            <p:nvPr/>
          </p:nvSpPr>
          <p:spPr>
            <a:xfrm rot="0">
              <a:off x="0" y="-556028"/>
              <a:ext cx="21139127" cy="474434"/>
            </a:xfrm>
            <a:prstGeom prst="rect">
              <a:avLst/>
            </a:prstGeom>
          </p:spPr>
          <p:txBody>
            <a:bodyPr anchor="t" rtlCol="false" tIns="0" lIns="0" bIns="0" rIns="0">
              <a:spAutoFit/>
            </a:bodyPr>
            <a:lstStyle/>
            <a:p>
              <a:pPr algn="l">
                <a:lnSpc>
                  <a:spcPts val="3192"/>
                </a:lnSpc>
              </a:pPr>
              <a:r>
                <a:rPr lang="en-US" sz="1995" spc="39">
                  <a:solidFill>
                    <a:srgbClr val="02051A"/>
                  </a:solidFill>
                  <a:latin typeface="Clear Sans"/>
                  <a:ea typeface="Clear Sans"/>
                  <a:cs typeface="Clear Sans"/>
                  <a:sym typeface="Clear Sans"/>
                </a:rPr>
                <a:t> </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Freeform 3" id="3"/>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028700" y="9591065"/>
            <a:ext cx="16230600" cy="1351653"/>
          </a:xfrm>
          <a:prstGeom prst="rect">
            <a:avLst/>
          </a:prstGeom>
          <a:solidFill>
            <a:srgbClr val="02051A"/>
          </a:solidFill>
        </p:spPr>
      </p:sp>
      <p:sp>
        <p:nvSpPr>
          <p:cNvPr name="AutoShape 5" id="5"/>
          <p:cNvSpPr/>
          <p:nvPr/>
        </p:nvSpPr>
        <p:spPr>
          <a:xfrm rot="0">
            <a:off x="1028700" y="-675827"/>
            <a:ext cx="16230600" cy="1351653"/>
          </a:xfrm>
          <a:prstGeom prst="rect">
            <a:avLst/>
          </a:prstGeom>
          <a:solidFill>
            <a:srgbClr val="02051A"/>
          </a:solidFill>
        </p:spPr>
      </p:sp>
      <p:sp>
        <p:nvSpPr>
          <p:cNvPr name="TextBox 6" id="6"/>
          <p:cNvSpPr txBox="true"/>
          <p:nvPr/>
        </p:nvSpPr>
        <p:spPr>
          <a:xfrm rot="0">
            <a:off x="1320923"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FUNDOS PATRIMONIAIS E NÃO INCIDÊNCIA (ART. 252, §§ 4º E 8º)</a:t>
            </a:r>
          </a:p>
        </p:txBody>
      </p:sp>
      <p:sp>
        <p:nvSpPr>
          <p:cNvPr name="TextBox 7" id="7"/>
          <p:cNvSpPr txBox="true"/>
          <p:nvPr/>
        </p:nvSpPr>
        <p:spPr>
          <a:xfrm rot="0">
            <a:off x="987671" y="2902329"/>
            <a:ext cx="16271629" cy="33813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Organizações gestoras de fundo p</a:t>
            </a:r>
            <a:r>
              <a:rPr lang="en-US" b="true" sz="2999" spc="59">
                <a:solidFill>
                  <a:srgbClr val="02051A"/>
                </a:solidFill>
                <a:latin typeface="Montserrat Bold"/>
                <a:ea typeface="Montserrat Bold"/>
                <a:cs typeface="Montserrat Bold"/>
                <a:sym typeface="Montserrat Bold"/>
              </a:rPr>
              <a:t>atrimonial:</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As operações com bens imóveis não são</a:t>
            </a:r>
            <a:r>
              <a:rPr lang="en-US" sz="2999" spc="59">
                <a:solidFill>
                  <a:srgbClr val="02051A"/>
                </a:solidFill>
                <a:latin typeface="Montserrat"/>
                <a:ea typeface="Montserrat"/>
                <a:cs typeface="Montserrat"/>
                <a:sym typeface="Montserrat"/>
              </a:rPr>
              <a:t> tratadas como de c</a:t>
            </a:r>
            <a:r>
              <a:rPr lang="en-US" sz="2999" spc="59">
                <a:solidFill>
                  <a:srgbClr val="02051A"/>
                </a:solidFill>
                <a:latin typeface="Montserrat"/>
                <a:ea typeface="Montserrat"/>
                <a:cs typeface="Montserrat"/>
                <a:sym typeface="Montserrat"/>
              </a:rPr>
              <a:t>ontribuinte regu</a:t>
            </a:r>
            <a:r>
              <a:rPr lang="en-US" sz="2999" spc="59">
                <a:solidFill>
                  <a:srgbClr val="02051A"/>
                </a:solidFill>
                <a:latin typeface="Montserrat"/>
                <a:ea typeface="Montserrat"/>
                <a:cs typeface="Montserrat"/>
                <a:sym typeface="Montserrat"/>
              </a:rPr>
              <a:t>lar do IBS/CBS.</a:t>
            </a:r>
          </a:p>
          <a:p>
            <a:pPr algn="just">
              <a:lnSpc>
                <a:spcPts val="3899"/>
              </a:lnSpc>
            </a:pPr>
            <a:r>
              <a:rPr lang="en-US" b="true" sz="2999" spc="59">
                <a:solidFill>
                  <a:srgbClr val="02051A"/>
                </a:solidFill>
                <a:latin typeface="Montserrat Bold"/>
                <a:ea typeface="Montserrat Bold"/>
                <a:cs typeface="Montserrat Bold"/>
                <a:sym typeface="Montserrat Bold"/>
              </a:rPr>
              <a:t>⚠️ Mas atenção: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Se </a:t>
            </a:r>
            <a:r>
              <a:rPr lang="en-US" sz="2999" spc="59">
                <a:solidFill>
                  <a:srgbClr val="02051A"/>
                </a:solidFill>
                <a:latin typeface="Montserrat"/>
                <a:ea typeface="Montserrat"/>
                <a:cs typeface="Montserrat"/>
                <a:sym typeface="Montserrat"/>
              </a:rPr>
              <a:t>as oper</a:t>
            </a:r>
            <a:r>
              <a:rPr lang="en-US" sz="2999" spc="59">
                <a:solidFill>
                  <a:srgbClr val="02051A"/>
                </a:solidFill>
                <a:latin typeface="Montserrat"/>
                <a:ea typeface="Montserrat"/>
                <a:cs typeface="Montserrat"/>
                <a:sym typeface="Montserrat"/>
              </a:rPr>
              <a:t>ações imobiliárias forem frequentes ou em alto volume, podem caracterizar atividade econômica, sujeitando a tributação (art. 251, §§1º e 2º).</a:t>
            </a:r>
          </a:p>
          <a:p>
            <a:pPr algn="just">
              <a:lnSpc>
                <a:spcPts val="3899"/>
              </a:lnSpc>
            </a:pP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1139207" y="1114425"/>
            <a:ext cx="16120093" cy="10166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REGRAS ESPECIAIS PARA PESSOAS FÍSICAS (ART. 252, §7º) E LOCAÇÕES DE CURTO PRAZO (ART. 253)</a:t>
            </a:r>
          </a:p>
        </p:txBody>
      </p:sp>
      <p:sp>
        <p:nvSpPr>
          <p:cNvPr name="TextBox 6" id="6"/>
          <p:cNvSpPr txBox="true"/>
          <p:nvPr/>
        </p:nvSpPr>
        <p:spPr>
          <a:xfrm rot="0">
            <a:off x="987671" y="2902329"/>
            <a:ext cx="16271629" cy="629602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Locação ou cessão p</a:t>
            </a:r>
            <a:r>
              <a:rPr lang="en-US" b="true" sz="2999" spc="59">
                <a:solidFill>
                  <a:srgbClr val="02051A"/>
                </a:solidFill>
                <a:latin typeface="Montserrat Bold"/>
                <a:ea typeface="Montserrat Bold"/>
                <a:cs typeface="Montserrat Bold"/>
                <a:sym typeface="Montserrat Bold"/>
              </a:rPr>
              <a:t>or pessoa físi</a:t>
            </a:r>
            <a:r>
              <a:rPr lang="en-US" b="true" sz="2999" spc="59">
                <a:solidFill>
                  <a:srgbClr val="02051A"/>
                </a:solidFill>
                <a:latin typeface="Montserrat Bold"/>
                <a:ea typeface="Montserrat Bold"/>
                <a:cs typeface="Montserrat Bold"/>
                <a:sym typeface="Montserrat Bold"/>
              </a:rPr>
              <a:t>ca c</a:t>
            </a:r>
            <a:r>
              <a:rPr lang="en-US" b="true" sz="2999" spc="59">
                <a:solidFill>
                  <a:srgbClr val="02051A"/>
                </a:solidFill>
                <a:latin typeface="Montserrat Bold"/>
                <a:ea typeface="Montserrat Bold"/>
                <a:cs typeface="Montserrat Bold"/>
                <a:sym typeface="Montserrat Bold"/>
              </a:rPr>
              <a:t>ontribuinte regu</a:t>
            </a:r>
            <a:r>
              <a:rPr lang="en-US" b="true" sz="2999" spc="59">
                <a:solidFill>
                  <a:srgbClr val="02051A"/>
                </a:solidFill>
                <a:latin typeface="Montserrat Bold"/>
                <a:ea typeface="Montserrat Bold"/>
                <a:cs typeface="Montserrat Bold"/>
                <a:sym typeface="Montserrat Bold"/>
              </a:rPr>
              <a:t>lar do IBS/CBS:</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Se</a:t>
            </a:r>
            <a:r>
              <a:rPr lang="en-US" sz="2999" spc="59">
                <a:solidFill>
                  <a:srgbClr val="02051A"/>
                </a:solidFill>
                <a:latin typeface="Montserrat"/>
                <a:ea typeface="Montserrat"/>
                <a:cs typeface="Montserrat"/>
                <a:sym typeface="Montserrat"/>
              </a:rPr>
              <a:t> não estiver relacionada à atividade econômica do proprietário, aplica-se o §4º do art. 57 ( Art. 57.   Consideram-se de uso ou consumo pessoal).</a:t>
            </a:r>
          </a:p>
          <a:p>
            <a:pPr algn="just" marL="647697" indent="-323848" lvl="1">
              <a:lnSpc>
                <a:spcPts val="3899"/>
              </a:lnSpc>
              <a:buFont typeface="Arial"/>
              <a:buChar char="•"/>
            </a:pPr>
          </a:p>
          <a:p>
            <a:pPr algn="just">
              <a:lnSpc>
                <a:spcPts val="3899"/>
              </a:lnSpc>
            </a:pPr>
            <a:r>
              <a:rPr lang="en-US" b="true" sz="2999" spc="59">
                <a:solidFill>
                  <a:srgbClr val="02051A"/>
                </a:solidFill>
                <a:latin typeface="Montserrat Bold"/>
                <a:ea typeface="Montserrat Bold"/>
                <a:cs typeface="Montserrat Bold"/>
                <a:sym typeface="Montserrat Bold"/>
              </a:rPr>
              <a:t>Locações de imóveis residenciais por até 90 dias consecutivos:</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Serão tributadas como serviço de hotelaria, mesmo se feitas por contribuinte do regime regular do IBS/CBS.</a:t>
            </a:r>
          </a:p>
          <a:p>
            <a:pPr algn="just">
              <a:lnSpc>
                <a:spcPts val="3899"/>
              </a:lnSpc>
            </a:pPr>
          </a:p>
          <a:p>
            <a:pPr algn="just">
              <a:lnSpc>
                <a:spcPts val="3899"/>
              </a:lnSpc>
            </a:pPr>
            <a:r>
              <a:rPr lang="en-US" sz="2999" spc="59">
                <a:solidFill>
                  <a:srgbClr val="02051A"/>
                </a:solidFill>
                <a:latin typeface="Montserrat"/>
                <a:ea typeface="Montserrat"/>
                <a:cs typeface="Montserrat"/>
                <a:sym typeface="Montserrat"/>
              </a:rPr>
              <a:t> </a:t>
            </a:r>
            <a:r>
              <a:rPr lang="en-US" sz="2999" spc="59">
                <a:solidFill>
                  <a:srgbClr val="02051A"/>
                </a:solidFill>
                <a:latin typeface="Montserrat"/>
                <a:ea typeface="Montserrat"/>
                <a:cs typeface="Montserrat"/>
                <a:sym typeface="Montserrat"/>
              </a:rPr>
              <a:t>Aplicável 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Locação temporária via plataforma digital</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Arrendamento curto de imóvel mobiliado</a:t>
            </a:r>
          </a:p>
          <a:p>
            <a:pPr algn="just">
              <a:lnSpc>
                <a:spcPts val="3899"/>
              </a:lnSpc>
            </a:pPr>
          </a:p>
          <a:p>
            <a:pPr algn="just">
              <a:lnSpc>
                <a:spcPts val="3899"/>
              </a:lnSpc>
            </a:pP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88256"/>
            <a:ext cx="11650085" cy="5101489"/>
          </a:xfrm>
          <a:prstGeom prst="rect">
            <a:avLst/>
          </a:prstGeom>
        </p:spPr>
        <p:txBody>
          <a:bodyPr anchor="t" rtlCol="false" tIns="0" lIns="0" bIns="0" rIns="0">
            <a:spAutoFit/>
          </a:bodyPr>
          <a:lstStyle/>
          <a:p>
            <a:pPr algn="just">
              <a:lnSpc>
                <a:spcPts val="2605"/>
              </a:lnSpc>
            </a:pPr>
            <a:r>
              <a:rPr lang="en-US" sz="1887">
                <a:solidFill>
                  <a:srgbClr val="02051A"/>
                </a:solidFill>
                <a:latin typeface="Montserrat"/>
                <a:ea typeface="Montserrat"/>
                <a:cs typeface="Montserrat"/>
                <a:sym typeface="Montserrat"/>
              </a:rPr>
              <a:t> </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 3º Na hipótese de que trata o inciso I do § 2º deste artigo, o valor permutado não será considerado no valor da operação para o cálculo do redutor de ajuste de que trata o art. 258 desta Lei Complementar.</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 4º Para fins do disposto neste Capítulo, as operações com bens imóveis de que trata o inciso III do § 2º deste artigo, não são consideradas operações de contribuinte sujeito ao regime regular do IBS e da CBS.</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 5º Nas permutas de imóveis realizadas entre contribuintes do regime regular do IBS e da CBS:</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I - fica mantido o valor do redutor de ajuste do imóvel dado em permuta, que poderá ser utilizado em operações futuras com o imóvel recebido em permuta; e</a:t>
            </a:r>
          </a:p>
          <a:p>
            <a:pPr algn="just">
              <a:lnSpc>
                <a:spcPts val="2605"/>
              </a:lnSpc>
            </a:pPr>
            <a:r>
              <a:rPr lang="en-US" sz="1887">
                <a:solidFill>
                  <a:srgbClr val="02051A"/>
                </a:solidFill>
                <a:latin typeface="Montserrat"/>
                <a:ea typeface="Montserrat"/>
                <a:cs typeface="Montserrat"/>
                <a:sym typeface="Montserrat"/>
              </a:rPr>
              <a:t> </a:t>
            </a:r>
            <a:r>
              <a:rPr lang="en-US" sz="1887" b="true">
                <a:solidFill>
                  <a:srgbClr val="02051A"/>
                </a:solidFill>
                <a:latin typeface="Montserrat Medium"/>
                <a:ea typeface="Montserrat Medium"/>
                <a:cs typeface="Montserrat Medium"/>
                <a:sym typeface="Montserrat Medium"/>
              </a:rPr>
              <a:t>II - no caso de permuta para entrega de unidades a construir, o redutor de ajuste será aplicado proporcionalmente à operação de cada permutante, tomando-se por base a fração ideal das unidades permutadas.</a:t>
            </a:r>
          </a:p>
          <a:p>
            <a:pPr algn="just">
              <a:lnSpc>
                <a:spcPts val="2467"/>
              </a:lnSpc>
            </a:pPr>
          </a:p>
        </p:txBody>
      </p:sp>
      <p:sp>
        <p:nvSpPr>
          <p:cNvPr name="TextBox 8" id="8"/>
          <p:cNvSpPr txBox="true"/>
          <p:nvPr/>
        </p:nvSpPr>
        <p:spPr>
          <a:xfrm rot="0">
            <a:off x="5084564" y="862012"/>
            <a:ext cx="3937695" cy="666750"/>
          </a:xfrm>
          <a:prstGeom prst="rect">
            <a:avLst/>
          </a:prstGeom>
        </p:spPr>
        <p:txBody>
          <a:bodyPr anchor="t" rtlCol="false" tIns="0" lIns="0" bIns="0" rIns="0">
            <a:spAutoFit/>
          </a:bodyPr>
          <a:lstStyle/>
          <a:p>
            <a:pPr algn="ctr">
              <a:lnSpc>
                <a:spcPts val="2639"/>
              </a:lnSpc>
            </a:pPr>
            <a:r>
              <a:rPr lang="en-US" b="true" sz="2199">
                <a:solidFill>
                  <a:srgbClr val="02051A"/>
                </a:solidFill>
                <a:latin typeface="Montserrat Bold"/>
                <a:ea typeface="Montserrat Bold"/>
                <a:cs typeface="Montserrat Bold"/>
                <a:sym typeface="Montserrat Bold"/>
              </a:rPr>
              <a:t>BENS IMÓVEIS LC 214/2025</a:t>
            </a:r>
          </a:p>
          <a:p>
            <a:pPr algn="ctr">
              <a:lnSpc>
                <a:spcPts val="2639"/>
              </a:lnSpc>
              <a:spcBef>
                <a:spcPct val="0"/>
              </a:spcBef>
            </a:pP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97781"/>
            <a:ext cx="11650085" cy="6468136"/>
          </a:xfrm>
          <a:prstGeom prst="rect">
            <a:avLst/>
          </a:prstGeom>
        </p:spPr>
        <p:txBody>
          <a:bodyPr anchor="t" rtlCol="false" tIns="0" lIns="0" bIns="0" rIns="0">
            <a:spAutoFit/>
          </a:bodyPr>
          <a:lstStyle/>
          <a:p>
            <a:pPr algn="just">
              <a:lnSpc>
                <a:spcPts val="2329"/>
              </a:lnSpc>
            </a:pPr>
            <a:r>
              <a:rPr lang="en-US" sz="1687">
                <a:solidFill>
                  <a:srgbClr val="02051A"/>
                </a:solidFill>
                <a:latin typeface="Montserrat"/>
                <a:ea typeface="Montserrat"/>
                <a:cs typeface="Montserrat"/>
                <a:sym typeface="Montserrat"/>
              </a:rPr>
              <a:t> § 6º O DISPOSTO NO INCISO I DO § 2º E § 5º DESTE ARTIGO TAMBÉM SE APLICA ÀS OPERAÇÕES QUITADAS DE COMPRA E VENDA DE IMÓVEL SEGUIDAS DE CONFISSÃO DE DÍVIDA E PROMESSA DE DAÇÃO, EM PAGAMENTO, DE UNIDADE IMOBILIÁRIA CONSTRUÍDA OU A CONSTRUIR, DESDE QUE A ALIENAÇÃO DO IMÓVEL E O COMPROMISSO DE DAÇÃO EM PAGAMENTO SEJAM LEVADOS A EFEITO NA MESMA DATA, MEDIANTE INSTRUMENTO PÚBLICO.</a:t>
            </a:r>
          </a:p>
          <a:p>
            <a:pPr algn="just">
              <a:lnSpc>
                <a:spcPts val="2329"/>
              </a:lnSpc>
            </a:pPr>
            <a:r>
              <a:rPr lang="en-US" sz="1687">
                <a:solidFill>
                  <a:srgbClr val="02051A"/>
                </a:solidFill>
                <a:latin typeface="Montserrat"/>
                <a:ea typeface="Montserrat"/>
                <a:cs typeface="Montserrat"/>
                <a:sym typeface="Montserrat"/>
              </a:rPr>
              <a:t> § 7º Aplica-se o disposto no § 4º do art. 57 desta Lei Complementar às operações de alienação, locação, cessão onerosa e arrendamento de bem imóvel de propriedade de pessoa física sujeita ao regime regular do IBS e da CBS que não estejam relacionadas ao desenvolvimento de sua atividade econômica.</a:t>
            </a:r>
          </a:p>
          <a:p>
            <a:pPr algn="just">
              <a:lnSpc>
                <a:spcPts val="2329"/>
              </a:lnSpc>
            </a:pPr>
            <a:r>
              <a:rPr lang="en-US" sz="1687">
                <a:solidFill>
                  <a:srgbClr val="02051A"/>
                </a:solidFill>
                <a:latin typeface="Montserrat"/>
                <a:ea typeface="Montserrat"/>
                <a:cs typeface="Montserrat"/>
                <a:sym typeface="Montserrat"/>
              </a:rPr>
              <a:t> § 8º O disposto no § 6º deste artigo não se aplica caso a quantidade e o valor das operações com os imóveis nele referidos caracterizem atividade econômica do contribuinte, nos termos dos §§ 1º e 2º do art. 251.</a:t>
            </a:r>
          </a:p>
          <a:p>
            <a:pPr algn="just">
              <a:lnSpc>
                <a:spcPts val="2329"/>
              </a:lnSpc>
            </a:pPr>
            <a:r>
              <a:rPr lang="en-US" sz="1687">
                <a:solidFill>
                  <a:srgbClr val="02051A"/>
                </a:solidFill>
                <a:latin typeface="Montserrat"/>
                <a:ea typeface="Montserrat"/>
                <a:cs typeface="Montserrat"/>
                <a:sym typeface="Montserrat"/>
              </a:rPr>
              <a:t> § 9º Na alienação de imóveis que tenham sido objeto de garantia constituída em favor de credor sujeito ao regime específico deste Capítulo, cuja propriedade tenha sido por ele consolidada ou a ele transmitida em pagamento ou amortização da dívida, deverá ser observado o disposto no art. 200 desta Lei Complementar.</a:t>
            </a:r>
          </a:p>
          <a:p>
            <a:pPr algn="just">
              <a:lnSpc>
                <a:spcPts val="2329"/>
              </a:lnSpc>
            </a:pPr>
            <a:r>
              <a:rPr lang="en-US" sz="1687">
                <a:solidFill>
                  <a:srgbClr val="02051A"/>
                </a:solidFill>
                <a:latin typeface="Montserrat"/>
                <a:ea typeface="Montserrat"/>
                <a:cs typeface="Montserrat"/>
                <a:sym typeface="Montserrat"/>
              </a:rPr>
              <a:t> Art. 253.A locação, cessão onerosa ou arrendamento de bem imóvel residencial por contribuinte sujeito ao regime regular do IBS e da CBS, com período não superior a 90 (noventa) dias ininterruptos, serão tributados de acordo com as mesmas regras aplicáveis aos serviços de hotelaria, previstas na Seção II do Capítulo VII do Título V deste Livro.</a:t>
            </a:r>
          </a:p>
          <a:p>
            <a:pPr algn="just">
              <a:lnSpc>
                <a:spcPts val="2191"/>
              </a:lnSpc>
            </a:pPr>
          </a:p>
        </p:txBody>
      </p:sp>
      <p:sp>
        <p:nvSpPr>
          <p:cNvPr name="TextBox 8" id="8"/>
          <p:cNvSpPr txBox="true"/>
          <p:nvPr/>
        </p:nvSpPr>
        <p:spPr>
          <a:xfrm rot="0">
            <a:off x="5084564" y="862012"/>
            <a:ext cx="3937695" cy="666750"/>
          </a:xfrm>
          <a:prstGeom prst="rect">
            <a:avLst/>
          </a:prstGeom>
        </p:spPr>
        <p:txBody>
          <a:bodyPr anchor="t" rtlCol="false" tIns="0" lIns="0" bIns="0" rIns="0">
            <a:spAutoFit/>
          </a:bodyPr>
          <a:lstStyle/>
          <a:p>
            <a:pPr algn="ctr">
              <a:lnSpc>
                <a:spcPts val="2639"/>
              </a:lnSpc>
            </a:pPr>
            <a:r>
              <a:rPr lang="en-US" b="true" sz="2199">
                <a:solidFill>
                  <a:srgbClr val="02051A"/>
                </a:solidFill>
                <a:latin typeface="Montserrat Bold"/>
                <a:ea typeface="Montserrat Bold"/>
                <a:cs typeface="Montserrat Bold"/>
                <a:sym typeface="Montserrat Bold"/>
              </a:rPr>
              <a:t>BENS IMÓVEIS LC 214/2025</a:t>
            </a:r>
          </a:p>
          <a:p>
            <a:pPr algn="ctr">
              <a:lnSpc>
                <a:spcPts val="2639"/>
              </a:lnSpc>
              <a:spcBef>
                <a:spcPct val="0"/>
              </a:spcBef>
            </a:pP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QUANDO OCORRE O FATO GERADOR DO IBS E DA CBS?</a:t>
            </a:r>
          </a:p>
        </p:txBody>
      </p:sp>
      <p:sp>
        <p:nvSpPr>
          <p:cNvPr name="TextBox 6" id="6"/>
          <p:cNvSpPr txBox="true"/>
          <p:nvPr/>
        </p:nvSpPr>
        <p:spPr>
          <a:xfrm rot="0">
            <a:off x="987671" y="2902329"/>
            <a:ext cx="16271629" cy="5810250"/>
          </a:xfrm>
          <a:prstGeom prst="rect">
            <a:avLst/>
          </a:prstGeom>
        </p:spPr>
        <p:txBody>
          <a:bodyPr anchor="t" rtlCol="false" tIns="0" lIns="0" bIns="0" rIns="0">
            <a:spAutoFit/>
          </a:bodyPr>
          <a:lstStyle/>
          <a:p>
            <a:pPr algn="just">
              <a:lnSpc>
                <a:spcPts val="3899"/>
              </a:lnSpc>
            </a:pPr>
            <a:r>
              <a:rPr lang="en-US" sz="2999" spc="59">
                <a:solidFill>
                  <a:srgbClr val="02051A"/>
                </a:solidFill>
                <a:latin typeface="Montserrat"/>
                <a:ea typeface="Montserrat"/>
                <a:cs typeface="Montserrat"/>
                <a:sym typeface="Montserrat"/>
              </a:rPr>
              <a:t>Conforme o Art. 254 do PLP 68/2024, o fato gerad</a:t>
            </a:r>
            <a:r>
              <a:rPr lang="en-US" sz="2999" spc="59">
                <a:solidFill>
                  <a:srgbClr val="02051A"/>
                </a:solidFill>
                <a:latin typeface="Montserrat"/>
                <a:ea typeface="Montserrat"/>
                <a:cs typeface="Montserrat"/>
                <a:sym typeface="Montserrat"/>
              </a:rPr>
              <a:t>or se consider</a:t>
            </a:r>
            <a:r>
              <a:rPr lang="en-US" sz="2999" spc="59">
                <a:solidFill>
                  <a:srgbClr val="02051A"/>
                </a:solidFill>
                <a:latin typeface="Montserrat"/>
                <a:ea typeface="Montserrat"/>
                <a:cs typeface="Montserrat"/>
                <a:sym typeface="Montserrat"/>
              </a:rPr>
              <a:t>a oc</a:t>
            </a:r>
            <a:r>
              <a:rPr lang="en-US" sz="2999" spc="59">
                <a:solidFill>
                  <a:srgbClr val="02051A"/>
                </a:solidFill>
                <a:latin typeface="Montserrat"/>
                <a:ea typeface="Montserrat"/>
                <a:cs typeface="Montserrat"/>
                <a:sym typeface="Montserrat"/>
              </a:rPr>
              <a:t>orrido:</a:t>
            </a:r>
          </a:p>
          <a:p>
            <a:pPr algn="just">
              <a:lnSpc>
                <a:spcPts val="3899"/>
              </a:lnSpc>
            </a:pPr>
            <a:r>
              <a:rPr lang="en-US" sz="2999" spc="59">
                <a:solidFill>
                  <a:srgbClr val="02051A"/>
                </a:solidFill>
                <a:latin typeface="Montserrat"/>
                <a:ea typeface="Montserrat"/>
                <a:cs typeface="Montserrat"/>
                <a:sym typeface="Montserrat"/>
              </a:rPr>
              <a:t> </a:t>
            </a:r>
            <a:r>
              <a:rPr lang="en-US" sz="2999" spc="59">
                <a:solidFill>
                  <a:srgbClr val="02051A"/>
                </a:solidFill>
                <a:latin typeface="Montserrat"/>
                <a:ea typeface="Montserrat"/>
                <a:cs typeface="Montserrat"/>
                <a:sym typeface="Montserrat"/>
              </a:rPr>
              <a:t>Alienação de bem imóve</a:t>
            </a:r>
            <a:r>
              <a:rPr lang="en-US" sz="2999" spc="59">
                <a:solidFill>
                  <a:srgbClr val="02051A"/>
                </a:solidFill>
                <a:latin typeface="Montserrat"/>
                <a:ea typeface="Montserrat"/>
                <a:cs typeface="Montserrat"/>
                <a:sym typeface="Montserrat"/>
              </a:rPr>
              <a:t>l:</a:t>
            </a:r>
          </a:p>
          <a:p>
            <a:pPr algn="just">
              <a:lnSpc>
                <a:spcPts val="3899"/>
              </a:lnSpc>
            </a:pPr>
            <a:r>
              <a:rPr lang="en-US" sz="2999" spc="59">
                <a:solidFill>
                  <a:srgbClr val="02051A"/>
                </a:solidFill>
                <a:latin typeface="Montserrat"/>
                <a:ea typeface="Montserrat"/>
                <a:cs typeface="Montserrat"/>
                <a:sym typeface="Montserrat"/>
              </a:rPr>
              <a:t> ➤ No ato da ali</a:t>
            </a:r>
            <a:r>
              <a:rPr lang="en-US" sz="2999" spc="59">
                <a:solidFill>
                  <a:srgbClr val="02051A"/>
                </a:solidFill>
                <a:latin typeface="Montserrat"/>
                <a:ea typeface="Montserrat"/>
                <a:cs typeface="Montserrat"/>
                <a:sym typeface="Montserrat"/>
              </a:rPr>
              <a:t>e</a:t>
            </a:r>
            <a:r>
              <a:rPr lang="en-US" sz="2999" spc="59">
                <a:solidFill>
                  <a:srgbClr val="02051A"/>
                </a:solidFill>
                <a:latin typeface="Montserrat"/>
                <a:ea typeface="Montserrat"/>
                <a:cs typeface="Montserrat"/>
                <a:sym typeface="Montserrat"/>
              </a:rPr>
              <a:t>nação (inclusive promessas e ajustes contratuais).</a:t>
            </a:r>
          </a:p>
          <a:p>
            <a:pPr algn="just">
              <a:lnSpc>
                <a:spcPts val="3899"/>
              </a:lnSpc>
            </a:pPr>
            <a:r>
              <a:rPr lang="en-US" sz="2999" spc="59">
                <a:solidFill>
                  <a:srgbClr val="02051A"/>
                </a:solidFill>
                <a:latin typeface="Montserrat"/>
                <a:ea typeface="Montserrat"/>
                <a:cs typeface="Montserrat"/>
                <a:sym typeface="Montserrat"/>
              </a:rPr>
              <a:t> </a:t>
            </a:r>
            <a:r>
              <a:rPr lang="en-US" sz="2999" spc="59">
                <a:solidFill>
                  <a:srgbClr val="02051A"/>
                </a:solidFill>
                <a:latin typeface="Montserrat"/>
                <a:ea typeface="Montserrat"/>
                <a:cs typeface="Montserrat"/>
                <a:sym typeface="Montserrat"/>
              </a:rPr>
              <a:t>Cessão ou ato translativo/constitutivo de direito real:</a:t>
            </a:r>
          </a:p>
          <a:p>
            <a:pPr algn="just">
              <a:lnSpc>
                <a:spcPts val="3899"/>
              </a:lnSpc>
            </a:pPr>
            <a:r>
              <a:rPr lang="en-US" sz="2999" spc="59">
                <a:solidFill>
                  <a:srgbClr val="02051A"/>
                </a:solidFill>
                <a:latin typeface="Montserrat"/>
                <a:ea typeface="Montserrat"/>
                <a:cs typeface="Montserrat"/>
                <a:sym typeface="Montserrat"/>
              </a:rPr>
              <a:t>➤ No momento da celebração do ato (exceto garantias reais).</a:t>
            </a:r>
          </a:p>
          <a:p>
            <a:pPr algn="just">
              <a:lnSpc>
                <a:spcPts val="3899"/>
              </a:lnSpc>
            </a:pPr>
            <a:r>
              <a:rPr lang="en-US" sz="2999" spc="59">
                <a:solidFill>
                  <a:srgbClr val="02051A"/>
                </a:solidFill>
                <a:latin typeface="Montserrat"/>
                <a:ea typeface="Montserrat"/>
                <a:cs typeface="Montserrat"/>
                <a:sym typeface="Montserrat"/>
              </a:rPr>
              <a:t> Locação, cessão onerosa ou arrendamento:</a:t>
            </a:r>
          </a:p>
          <a:p>
            <a:pPr algn="just">
              <a:lnSpc>
                <a:spcPts val="3899"/>
              </a:lnSpc>
            </a:pPr>
            <a:r>
              <a:rPr lang="en-US" sz="2999" spc="59">
                <a:solidFill>
                  <a:srgbClr val="02051A"/>
                </a:solidFill>
                <a:latin typeface="Montserrat"/>
                <a:ea typeface="Montserrat"/>
                <a:cs typeface="Montserrat"/>
                <a:sym typeface="Montserrat"/>
              </a:rPr>
              <a:t>➤ No momento do pagamento.</a:t>
            </a:r>
          </a:p>
          <a:p>
            <a:pPr algn="just">
              <a:lnSpc>
                <a:spcPts val="3899"/>
              </a:lnSpc>
            </a:pPr>
            <a:r>
              <a:rPr lang="en-US" sz="2999" spc="59">
                <a:solidFill>
                  <a:srgbClr val="02051A"/>
                </a:solidFill>
                <a:latin typeface="Montserrat"/>
                <a:ea typeface="Montserrat"/>
                <a:cs typeface="Montserrat"/>
                <a:sym typeface="Montserrat"/>
              </a:rPr>
              <a:t> Administração e intermediação de</a:t>
            </a:r>
            <a:r>
              <a:rPr lang="en-US" sz="2999" spc="59">
                <a:solidFill>
                  <a:srgbClr val="02051A"/>
                </a:solidFill>
                <a:latin typeface="Montserrat"/>
                <a:ea typeface="Montserrat"/>
                <a:cs typeface="Montserrat"/>
                <a:sym typeface="Montserrat"/>
              </a:rPr>
              <a:t> </a:t>
            </a:r>
            <a:r>
              <a:rPr lang="en-US" sz="2999" spc="59">
                <a:solidFill>
                  <a:srgbClr val="02051A"/>
                </a:solidFill>
                <a:latin typeface="Montserrat"/>
                <a:ea typeface="Montserrat"/>
                <a:cs typeface="Montserrat"/>
                <a:sym typeface="Montserrat"/>
              </a:rPr>
              <a:t>imóvel:</a:t>
            </a:r>
          </a:p>
          <a:p>
            <a:pPr algn="just">
              <a:lnSpc>
                <a:spcPts val="3899"/>
              </a:lnSpc>
            </a:pPr>
            <a:r>
              <a:rPr lang="en-US" sz="2999" spc="59">
                <a:solidFill>
                  <a:srgbClr val="02051A"/>
                </a:solidFill>
                <a:latin typeface="Montserrat"/>
                <a:ea typeface="Montserrat"/>
                <a:cs typeface="Montserrat"/>
                <a:sym typeface="Montserrat"/>
              </a:rPr>
              <a:t> ➤ Também no pagamento.</a:t>
            </a:r>
          </a:p>
          <a:p>
            <a:pPr algn="just">
              <a:lnSpc>
                <a:spcPts val="3899"/>
              </a:lnSpc>
            </a:pPr>
            <a:r>
              <a:rPr lang="en-US" sz="2999" spc="59">
                <a:solidFill>
                  <a:srgbClr val="02051A"/>
                </a:solidFill>
                <a:latin typeface="Montserrat"/>
                <a:ea typeface="Montserrat"/>
                <a:cs typeface="Montserrat"/>
                <a:sym typeface="Montserrat"/>
              </a:rPr>
              <a:t> Construção civil:</a:t>
            </a:r>
          </a:p>
          <a:p>
            <a:pPr algn="just">
              <a:lnSpc>
                <a:spcPts val="3899"/>
              </a:lnSpc>
            </a:pPr>
            <a:r>
              <a:rPr lang="en-US" sz="2999" spc="59">
                <a:solidFill>
                  <a:srgbClr val="02051A"/>
                </a:solidFill>
                <a:latin typeface="Montserrat"/>
                <a:ea typeface="Montserrat"/>
                <a:cs typeface="Montserrat"/>
                <a:sym typeface="Montserrat"/>
              </a:rPr>
              <a:t>➤ No fo</a:t>
            </a:r>
            <a:r>
              <a:rPr lang="en-US" sz="2999" spc="59">
                <a:solidFill>
                  <a:srgbClr val="02051A"/>
                </a:solidFill>
                <a:latin typeface="Montserrat"/>
                <a:ea typeface="Montserrat"/>
                <a:cs typeface="Montserrat"/>
                <a:sym typeface="Montserrat"/>
              </a:rPr>
              <a:t>rnecimento do serviço.</a:t>
            </a:r>
          </a:p>
          <a:p>
            <a:pPr algn="just">
              <a:lnSpc>
                <a:spcPts val="3899"/>
              </a:lnSpc>
            </a:pPr>
          </a:p>
        </p:txBody>
      </p:sp>
      <p:sp>
        <p:nvSpPr>
          <p:cNvPr name="Freeform 7" id="7"/>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QUANDO OCORRE O FATO GERADOR DO IBS E DA CBS?</a:t>
            </a:r>
          </a:p>
        </p:txBody>
      </p:sp>
      <p:sp>
        <p:nvSpPr>
          <p:cNvPr name="TextBox 6" id="6"/>
          <p:cNvSpPr txBox="true"/>
          <p:nvPr/>
        </p:nvSpPr>
        <p:spPr>
          <a:xfrm rot="0">
            <a:off x="987671" y="2902329"/>
            <a:ext cx="16271629" cy="5810250"/>
          </a:xfrm>
          <a:prstGeom prst="rect">
            <a:avLst/>
          </a:prstGeom>
        </p:spPr>
        <p:txBody>
          <a:bodyPr anchor="t" rtlCol="false" tIns="0" lIns="0" bIns="0" rIns="0">
            <a:spAutoFit/>
          </a:bodyPr>
          <a:lstStyle/>
          <a:p>
            <a:pPr algn="just">
              <a:lnSpc>
                <a:spcPts val="3899"/>
              </a:lnSpc>
            </a:pPr>
            <a:r>
              <a:rPr lang="en-US" sz="2999" spc="59">
                <a:solidFill>
                  <a:srgbClr val="02051A"/>
                </a:solidFill>
                <a:latin typeface="Montserrat"/>
                <a:ea typeface="Montserrat"/>
                <a:cs typeface="Montserrat"/>
                <a:sym typeface="Montserrat"/>
              </a:rPr>
              <a:t>🔹 </a:t>
            </a:r>
            <a:r>
              <a:rPr lang="en-US" b="true" sz="2999" spc="59">
                <a:solidFill>
                  <a:srgbClr val="02051A"/>
                </a:solidFill>
                <a:latin typeface="Montserrat Bold"/>
                <a:ea typeface="Montserrat Bold"/>
                <a:cs typeface="Montserrat Bold"/>
                <a:sym typeface="Montserrat Bold"/>
              </a:rPr>
              <a:t>§1º – Alienação de imóvel inclui:</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Adjudicação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Contrato com promessa ou carta d</a:t>
            </a:r>
            <a:r>
              <a:rPr lang="en-US" sz="2999" spc="59">
                <a:solidFill>
                  <a:srgbClr val="02051A"/>
                </a:solidFill>
                <a:latin typeface="Montserrat"/>
                <a:ea typeface="Montserrat"/>
                <a:cs typeface="Montserrat"/>
                <a:sym typeface="Montserrat"/>
              </a:rPr>
              <a:t>e reserv</a:t>
            </a:r>
            <a:r>
              <a:rPr lang="en-US" sz="2999" spc="59">
                <a:solidFill>
                  <a:srgbClr val="02051A"/>
                </a:solidFill>
                <a:latin typeface="Montserrat"/>
                <a:ea typeface="Montserrat"/>
                <a:cs typeface="Montserrat"/>
                <a:sym typeface="Montserrat"/>
              </a:rPr>
              <a:t>a c</a:t>
            </a:r>
            <a:r>
              <a:rPr lang="en-US" sz="2999" spc="59">
                <a:solidFill>
                  <a:srgbClr val="02051A"/>
                </a:solidFill>
                <a:latin typeface="Montserrat"/>
                <a:ea typeface="Montserrat"/>
                <a:cs typeface="Montserrat"/>
                <a:sym typeface="Montserrat"/>
              </a:rPr>
              <a:t>om princípio de pagamento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Imp</a:t>
            </a:r>
            <a:r>
              <a:rPr lang="en-US" sz="2999" spc="59">
                <a:solidFill>
                  <a:srgbClr val="02051A"/>
                </a:solidFill>
                <a:latin typeface="Montserrat"/>
                <a:ea typeface="Montserrat"/>
                <a:cs typeface="Montserrat"/>
                <a:sym typeface="Montserrat"/>
              </a:rPr>
              <a:t>lementação de c</a:t>
            </a:r>
            <a:r>
              <a:rPr lang="en-US" sz="2999" spc="59">
                <a:solidFill>
                  <a:srgbClr val="02051A"/>
                </a:solidFill>
                <a:latin typeface="Montserrat"/>
                <a:ea typeface="Montserrat"/>
                <a:cs typeface="Montserrat"/>
                <a:sym typeface="Montserrat"/>
              </a:rPr>
              <a:t>ondição suspensiva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  Mesmo sem escritura definitiva, já se considera</a:t>
            </a:r>
            <a:r>
              <a:rPr lang="en-US" sz="2999" spc="59">
                <a:solidFill>
                  <a:srgbClr val="02051A"/>
                </a:solidFill>
                <a:latin typeface="Montserrat"/>
                <a:ea typeface="Montserrat"/>
                <a:cs typeface="Montserrat"/>
                <a:sym typeface="Montserrat"/>
              </a:rPr>
              <a:t> ocorrid</a:t>
            </a:r>
            <a:r>
              <a:rPr lang="en-US" sz="2999" spc="59">
                <a:solidFill>
                  <a:srgbClr val="02051A"/>
                </a:solidFill>
                <a:latin typeface="Montserrat"/>
                <a:ea typeface="Montserrat"/>
                <a:cs typeface="Montserrat"/>
                <a:sym typeface="Montserrat"/>
              </a:rPr>
              <a:t>o o fato gerador.</a:t>
            </a:r>
          </a:p>
          <a:p>
            <a:pPr algn="just">
              <a:lnSpc>
                <a:spcPts val="3899"/>
              </a:lnSpc>
            </a:pPr>
            <a:r>
              <a:rPr lang="en-US" sz="2999" spc="59">
                <a:solidFill>
                  <a:srgbClr val="02051A"/>
                </a:solidFill>
                <a:latin typeface="Montserrat"/>
                <a:ea typeface="Montserrat"/>
                <a:cs typeface="Montserrat"/>
                <a:sym typeface="Montserrat"/>
              </a:rPr>
              <a:t>🔹 </a:t>
            </a:r>
            <a:r>
              <a:rPr lang="en-US" b="true" sz="2999" spc="59">
                <a:solidFill>
                  <a:srgbClr val="02051A"/>
                </a:solidFill>
                <a:latin typeface="Montserrat Bold"/>
                <a:ea typeface="Montserrat Bold"/>
                <a:cs typeface="Montserrat Bold"/>
                <a:sym typeface="Montserrat Bold"/>
              </a:rPr>
              <a:t>§2º – Locação e intermediação: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O</a:t>
            </a:r>
            <a:r>
              <a:rPr lang="en-US" sz="2999" spc="59">
                <a:solidFill>
                  <a:srgbClr val="02051A"/>
                </a:solidFill>
                <a:latin typeface="Montserrat"/>
                <a:ea typeface="Montserrat"/>
                <a:cs typeface="Montserrat"/>
                <a:sym typeface="Montserrat"/>
              </a:rPr>
              <a:t> IBS e a CBS são devidos a cada pagamento, mesmo que</a:t>
            </a:r>
            <a:r>
              <a:rPr lang="en-US" sz="2999" spc="59">
                <a:solidFill>
                  <a:srgbClr val="02051A"/>
                </a:solidFill>
                <a:latin typeface="Montserrat"/>
                <a:ea typeface="Montserrat"/>
                <a:cs typeface="Montserrat"/>
                <a:sym typeface="Montserrat"/>
              </a:rPr>
              <a:t> o contrato envolva períodos futuros ou acumulados.</a:t>
            </a:r>
          </a:p>
          <a:p>
            <a:pPr algn="just">
              <a:lnSpc>
                <a:spcPts val="3899"/>
              </a:lnSpc>
            </a:pPr>
          </a:p>
          <a:p>
            <a:pPr algn="just">
              <a:lnSpc>
                <a:spcPts val="3899"/>
              </a:lnSpc>
            </a:pPr>
            <a:r>
              <a:rPr lang="en-US" sz="2999" spc="59">
                <a:solidFill>
                  <a:srgbClr val="02051A"/>
                </a:solidFill>
                <a:latin typeface="Montserrat"/>
                <a:ea typeface="Montserrat"/>
                <a:cs typeface="Montserrat"/>
                <a:sym typeface="Montserrat"/>
              </a:rPr>
              <a:t> </a:t>
            </a:r>
            <a:r>
              <a:rPr lang="en-US" b="true" sz="2999" spc="59">
                <a:solidFill>
                  <a:srgbClr val="02051A"/>
                </a:solidFill>
                <a:latin typeface="Montserrat Bold"/>
                <a:ea typeface="Montserrat Bold"/>
                <a:cs typeface="Montserrat Bold"/>
                <a:sym typeface="Montserrat Bold"/>
              </a:rPr>
              <a:t>Mensagem-chave</a:t>
            </a:r>
            <a:r>
              <a:rPr lang="en-US" sz="2999" spc="59">
                <a:solidFill>
                  <a:srgbClr val="02051A"/>
                </a:solidFill>
                <a:latin typeface="Montserrat"/>
                <a:ea typeface="Montserrat"/>
                <a:cs typeface="Montserrat"/>
                <a:sym typeface="Montserrat"/>
              </a:rPr>
              <a:t>: O momento do fato gerador varia conforme a natureza da operação — o que</a:t>
            </a:r>
            <a:r>
              <a:rPr lang="en-US" sz="2999" spc="59">
                <a:solidFill>
                  <a:srgbClr val="02051A"/>
                </a:solidFill>
                <a:latin typeface="Montserrat"/>
                <a:ea typeface="Montserrat"/>
                <a:cs typeface="Montserrat"/>
                <a:sym typeface="Montserrat"/>
              </a:rPr>
              <a:t> </a:t>
            </a:r>
            <a:r>
              <a:rPr lang="en-US" sz="2999" spc="59">
                <a:solidFill>
                  <a:srgbClr val="02051A"/>
                </a:solidFill>
                <a:latin typeface="Montserrat"/>
                <a:ea typeface="Montserrat"/>
                <a:cs typeface="Montserrat"/>
                <a:sym typeface="Montserrat"/>
              </a:rPr>
              <a:t>importa é o ato jurídico efetivo</a:t>
            </a:r>
            <a:r>
              <a:rPr lang="en-US" sz="2999" spc="59">
                <a:solidFill>
                  <a:srgbClr val="02051A"/>
                </a:solidFill>
                <a:latin typeface="Montserrat"/>
                <a:ea typeface="Montserrat"/>
                <a:cs typeface="Montserrat"/>
                <a:sym typeface="Montserrat"/>
              </a:rPr>
              <a:t> ou o paga</a:t>
            </a:r>
            <a:r>
              <a:rPr lang="en-US" sz="2999" spc="59">
                <a:solidFill>
                  <a:srgbClr val="02051A"/>
                </a:solidFill>
                <a:latin typeface="Montserrat"/>
                <a:ea typeface="Montserrat"/>
                <a:cs typeface="Montserrat"/>
                <a:sym typeface="Montserrat"/>
              </a:rPr>
              <a:t>mento.</a:t>
            </a:r>
          </a:p>
          <a:p>
            <a:pPr algn="just">
              <a:lnSpc>
                <a:spcPts val="3899"/>
              </a:lnSpc>
            </a:pPr>
          </a:p>
        </p:txBody>
      </p:sp>
      <p:sp>
        <p:nvSpPr>
          <p:cNvPr name="Freeform 7" id="7"/>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284558" y="773394"/>
            <a:ext cx="11650085" cy="6850660"/>
          </a:xfrm>
          <a:prstGeom prst="rect">
            <a:avLst/>
          </a:prstGeom>
        </p:spPr>
        <p:txBody>
          <a:bodyPr anchor="t" rtlCol="false" tIns="0" lIns="0" bIns="0" rIns="0">
            <a:spAutoFit/>
          </a:bodyPr>
          <a:lstStyle/>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Bold"/>
                <a:ea typeface="Montserrat Bold"/>
                <a:cs typeface="Montserrat Bold"/>
                <a:sym typeface="Montserrat Bold"/>
              </a:rPr>
              <a:t>Do Momento da Ocorrência do Fato Gerador</a:t>
            </a:r>
          </a:p>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Medium"/>
                <a:ea typeface="Montserrat Medium"/>
                <a:cs typeface="Montserrat Medium"/>
                <a:sym typeface="Montserrat Medium"/>
              </a:rPr>
              <a:t>Art. 254. Considera-se ocorrido o fato gerador do IBS e da CBS:</a:t>
            </a:r>
          </a:p>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Medium"/>
                <a:ea typeface="Montserrat Medium"/>
                <a:cs typeface="Montserrat Medium"/>
                <a:sym typeface="Montserrat Medium"/>
              </a:rPr>
              <a:t>I - na alienação de bem imóvel, no momento do ato de alienação;</a:t>
            </a:r>
          </a:p>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Medium"/>
                <a:ea typeface="Montserrat Medium"/>
                <a:cs typeface="Montserrat Medium"/>
                <a:sym typeface="Montserrat Medium"/>
              </a:rPr>
              <a:t>II - na cessão ou no ato oneroso translativo ou constitutivo de direitos reais sobre bens imóveis, no momento da celebração do ato, inclusive de quaisquer ajustes posteriores, exceto os de garantia;</a:t>
            </a:r>
          </a:p>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Bold"/>
                <a:ea typeface="Montserrat Bold"/>
                <a:cs typeface="Montserrat Bold"/>
                <a:sym typeface="Montserrat Bold"/>
              </a:rPr>
              <a:t>III - na locação, cessão onerosa ou arrendamento de bem imóvel, no momento do pagamento;</a:t>
            </a:r>
          </a:p>
          <a:p>
            <a:pPr algn="just">
              <a:lnSpc>
                <a:spcPts val="2743"/>
              </a:lnSpc>
            </a:pPr>
            <a:r>
              <a:rPr lang="en-US" sz="1987" b="true">
                <a:solidFill>
                  <a:srgbClr val="02051A"/>
                </a:solidFill>
                <a:latin typeface="Montserrat Bold"/>
                <a:ea typeface="Montserrat Bold"/>
                <a:cs typeface="Montserrat Bold"/>
                <a:sym typeface="Montserrat Bold"/>
              </a:rPr>
              <a:t> IV - no serviço de administração e intermediação de bem imóvel, no momento do pagamento</a:t>
            </a:r>
            <a:r>
              <a:rPr lang="en-US" sz="1987" b="true">
                <a:solidFill>
                  <a:srgbClr val="02051A"/>
                </a:solidFill>
                <a:latin typeface="Montserrat Medium"/>
                <a:ea typeface="Montserrat Medium"/>
                <a:cs typeface="Montserrat Medium"/>
                <a:sym typeface="Montserrat Medium"/>
              </a:rPr>
              <a:t>; e</a:t>
            </a:r>
          </a:p>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Medium"/>
                <a:ea typeface="Montserrat Medium"/>
                <a:cs typeface="Montserrat Medium"/>
                <a:sym typeface="Montserrat Medium"/>
              </a:rPr>
              <a:t>V - no serviço de construção civil, no momento do fornecimento.</a:t>
            </a:r>
          </a:p>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Medium"/>
                <a:ea typeface="Montserrat Medium"/>
                <a:cs typeface="Montserrat Medium"/>
                <a:sym typeface="Montserrat Medium"/>
              </a:rPr>
              <a:t>§ 1º Para fins do disposto no inciso I do</a:t>
            </a:r>
            <a:r>
              <a:rPr lang="en-US" b="true" sz="1987" i="true">
                <a:solidFill>
                  <a:srgbClr val="02051A"/>
                </a:solidFill>
                <a:latin typeface="Montserrat Medium Italics"/>
                <a:ea typeface="Montserrat Medium Italics"/>
                <a:cs typeface="Montserrat Medium Italics"/>
                <a:sym typeface="Montserrat Medium Italics"/>
              </a:rPr>
              <a:t>caput</a:t>
            </a:r>
            <a:r>
              <a:rPr lang="en-US" sz="1987" b="true">
                <a:solidFill>
                  <a:srgbClr val="02051A"/>
                </a:solidFill>
                <a:latin typeface="Montserrat Medium"/>
                <a:ea typeface="Montserrat Medium"/>
                <a:cs typeface="Montserrat Medium"/>
                <a:sym typeface="Montserrat Medium"/>
              </a:rPr>
              <a:t>deste artigo, considera-se alienação a adjudicação, a celebração, inclusive de quaisquer ajustes posteriores, do contrato de alienação, ainda que mediante instrumento de promessa, carta de reserva com princípio de pagamento ou qualquer outro documento representativo de compromisso, ou quando implementada a condição suspensiva a que estiver sujeita a alienação.</a:t>
            </a:r>
          </a:p>
          <a:p>
            <a:pPr algn="just">
              <a:lnSpc>
                <a:spcPts val="2743"/>
              </a:lnSpc>
            </a:pPr>
            <a:r>
              <a:rPr lang="en-US" sz="1987">
                <a:solidFill>
                  <a:srgbClr val="02051A"/>
                </a:solidFill>
                <a:latin typeface="Montserrat"/>
                <a:ea typeface="Montserrat"/>
                <a:cs typeface="Montserrat"/>
                <a:sym typeface="Montserrat"/>
              </a:rPr>
              <a:t> </a:t>
            </a:r>
            <a:r>
              <a:rPr lang="en-US" sz="1987" b="true">
                <a:solidFill>
                  <a:srgbClr val="02051A"/>
                </a:solidFill>
                <a:latin typeface="Montserrat Medium"/>
                <a:ea typeface="Montserrat Medium"/>
                <a:cs typeface="Montserrat Medium"/>
                <a:sym typeface="Montserrat Medium"/>
              </a:rPr>
              <a:t>§ 2º Nas hipóteses de que tratam os incisos III e IV do</a:t>
            </a:r>
            <a:r>
              <a:rPr lang="en-US" b="true" sz="1987" i="true">
                <a:solidFill>
                  <a:srgbClr val="02051A"/>
                </a:solidFill>
                <a:latin typeface="Montserrat Medium Italics"/>
                <a:ea typeface="Montserrat Medium Italics"/>
                <a:cs typeface="Montserrat Medium Italics"/>
                <a:sym typeface="Montserrat Medium Italics"/>
              </a:rPr>
              <a:t>caput</a:t>
            </a:r>
            <a:r>
              <a:rPr lang="en-US" sz="1987" b="true">
                <a:solidFill>
                  <a:srgbClr val="02051A"/>
                </a:solidFill>
                <a:latin typeface="Montserrat Medium"/>
                <a:ea typeface="Montserrat Medium"/>
                <a:cs typeface="Montserrat Medium"/>
                <a:sym typeface="Montserrat Medium"/>
              </a:rPr>
              <a:t>deste artigo, o IBS e a CBS incidentes na operação serão devidos em cada pagamento.</a:t>
            </a:r>
          </a:p>
          <a:p>
            <a:pPr algn="just">
              <a:lnSpc>
                <a:spcPts val="2743"/>
              </a:lnSpc>
            </a:pPr>
          </a:p>
        </p:txBody>
      </p:sp>
      <p:sp>
        <p:nvSpPr>
          <p:cNvPr name="TextBox 8" id="8"/>
          <p:cNvSpPr txBox="true"/>
          <p:nvPr/>
        </p:nvSpPr>
        <p:spPr>
          <a:xfrm rot="0">
            <a:off x="5346677" y="182553"/>
            <a:ext cx="3130600"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214/25</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BASE DE CÁLCULO DO IBS E DA CBS (REGRA GERAL)</a:t>
            </a:r>
          </a:p>
        </p:txBody>
      </p:sp>
      <p:sp>
        <p:nvSpPr>
          <p:cNvPr name="TextBox 6" id="6"/>
          <p:cNvSpPr txBox="true"/>
          <p:nvPr/>
        </p:nvSpPr>
        <p:spPr>
          <a:xfrm rot="0">
            <a:off x="987671" y="2902329"/>
            <a:ext cx="16271629" cy="5810250"/>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A base de cálculo é o valor da operação, nos seguintes casos:</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Venda (alienação) de imóvel</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Locação, cessão onerosa ou arrendamento</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Transferência ou constituição onerosa de direito real</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Administração ou intermediação imobiliária</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Serviços de construção civil</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Incluem-se no valor da operação (art. 255, §1º):</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Juros e variações monetárias (câmbio, índice, contrato)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Atualização monetária contratual</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Outros encargos financeiros e valores acessórios (art. 12, §1º, incisos I a III e VI)</a:t>
            </a:r>
          </a:p>
          <a:p>
            <a:pPr algn="just">
              <a:lnSpc>
                <a:spcPts val="3899"/>
              </a:lnSpc>
            </a:pPr>
          </a:p>
        </p:txBody>
      </p:sp>
      <p:sp>
        <p:nvSpPr>
          <p:cNvPr name="Freeform 7" id="7"/>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EXCLUSÕES E REGRAS ESPECÍFICAS</a:t>
            </a:r>
          </a:p>
        </p:txBody>
      </p:sp>
      <p:sp>
        <p:nvSpPr>
          <p:cNvPr name="TextBox 6" id="6"/>
          <p:cNvSpPr txBox="true"/>
          <p:nvPr/>
        </p:nvSpPr>
        <p:spPr>
          <a:xfrm rot="0">
            <a:off x="987671" y="2902329"/>
            <a:ext cx="16271629" cy="53244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Não compõem a base de cálculo da locação (art. 255, §2º):</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Tributos e emolumentos incidentes sobr</a:t>
            </a:r>
            <a:r>
              <a:rPr lang="en-US" sz="2999" spc="59">
                <a:solidFill>
                  <a:srgbClr val="02051A"/>
                </a:solidFill>
                <a:latin typeface="Montserrat"/>
                <a:ea typeface="Montserrat"/>
                <a:cs typeface="Montserrat"/>
                <a:sym typeface="Montserrat"/>
              </a:rPr>
              <a:t>e o imóvel</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D</a:t>
            </a:r>
            <a:r>
              <a:rPr lang="en-US" sz="2999" spc="59">
                <a:solidFill>
                  <a:srgbClr val="02051A"/>
                </a:solidFill>
                <a:latin typeface="Montserrat"/>
                <a:ea typeface="Montserrat"/>
                <a:cs typeface="Montserrat"/>
                <a:sym typeface="Montserrat"/>
              </a:rPr>
              <a:t>espesas de condomínio</a:t>
            </a:r>
          </a:p>
          <a:p>
            <a:pPr algn="just">
              <a:lnSpc>
                <a:spcPts val="3899"/>
              </a:lnSpc>
            </a:pPr>
            <a:r>
              <a:rPr lang="en-US" b="true" sz="2999" spc="59">
                <a:solidFill>
                  <a:srgbClr val="02051A"/>
                </a:solidFill>
                <a:latin typeface="Montserrat Bold"/>
                <a:ea typeface="Montserrat Bold"/>
                <a:cs typeface="Montserrat Bold"/>
                <a:sym typeface="Montserrat Bold"/>
              </a:rPr>
              <a:t> </a:t>
            </a:r>
            <a:r>
              <a:rPr lang="en-US" b="true" sz="2999" spc="59">
                <a:solidFill>
                  <a:srgbClr val="02051A"/>
                </a:solidFill>
                <a:latin typeface="Montserrat Bold"/>
                <a:ea typeface="Montserrat Bold"/>
                <a:cs typeface="Montserrat Bold"/>
                <a:sym typeface="Montserrat Bold"/>
              </a:rPr>
              <a:t>Intermediação com mais de um corretor (art. 255, §§3º e 4º):</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Ba</a:t>
            </a:r>
            <a:r>
              <a:rPr lang="en-US" sz="2999" spc="59">
                <a:solidFill>
                  <a:srgbClr val="02051A"/>
                </a:solidFill>
                <a:latin typeface="Montserrat"/>
                <a:ea typeface="Montserrat"/>
                <a:cs typeface="Montserrat"/>
                <a:sym typeface="Montserrat"/>
              </a:rPr>
              <a:t>se de cálculo: somente a parte da comissão de cada corretor</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Excl</a:t>
            </a:r>
            <a:r>
              <a:rPr lang="en-US" sz="2999" spc="59">
                <a:solidFill>
                  <a:srgbClr val="02051A"/>
                </a:solidFill>
                <a:latin typeface="Montserrat"/>
                <a:ea typeface="Montserrat"/>
                <a:cs typeface="Montserrat"/>
                <a:sym typeface="Montserrat"/>
              </a:rPr>
              <a:t>uem-se:</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Pagamentos diretos feitos pelo cliente</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Repasses entre corretores</a:t>
            </a:r>
          </a:p>
          <a:p>
            <a:pPr algn="just">
              <a:lnSpc>
                <a:spcPts val="3899"/>
              </a:lnSpc>
            </a:pPr>
          </a:p>
          <a:p>
            <a:pPr algn="just">
              <a:lnSpc>
                <a:spcPts val="3899"/>
              </a:lnSpc>
            </a:pPr>
            <a:r>
              <a:rPr lang="en-US" sz="2999" spc="59">
                <a:solidFill>
                  <a:srgbClr val="02051A"/>
                </a:solidFill>
                <a:latin typeface="Montserrat"/>
                <a:ea typeface="Montserrat"/>
                <a:cs typeface="Montserrat"/>
                <a:sym typeface="Montserrat"/>
              </a:rPr>
              <a:t> Cada corretor responde pelo tributo sobre a sua parte da remuneração.</a:t>
            </a:r>
          </a:p>
          <a:p>
            <a:pPr algn="just">
              <a:lnSpc>
                <a:spcPts val="3899"/>
              </a:lnSpc>
            </a:pPr>
          </a:p>
        </p:txBody>
      </p:sp>
      <p:sp>
        <p:nvSpPr>
          <p:cNvPr name="Freeform 7" id="7"/>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CONSTRUÇÃO CIVIL E CRÉDITOS DE MATERIAIS</a:t>
            </a:r>
          </a:p>
        </p:txBody>
      </p:sp>
      <p:sp>
        <p:nvSpPr>
          <p:cNvPr name="TextBox 6" id="6"/>
          <p:cNvSpPr txBox="true"/>
          <p:nvPr/>
        </p:nvSpPr>
        <p:spPr>
          <a:xfrm rot="0">
            <a:off x="987671" y="2902329"/>
            <a:ext cx="16271629" cy="4838700"/>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Fornecimento de materiais na construção civil (art. 255, §5º):</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Quando o serviço for prestado a não contribuinte do IBS/CBS:</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O crédito d</a:t>
            </a:r>
            <a:r>
              <a:rPr lang="en-US" sz="2999" spc="59">
                <a:solidFill>
                  <a:srgbClr val="02051A"/>
                </a:solidFill>
                <a:latin typeface="Montserrat"/>
                <a:ea typeface="Montserrat"/>
                <a:cs typeface="Montserrat"/>
                <a:sym typeface="Montserrat"/>
              </a:rPr>
              <a:t>e IBS/CBS sobre materiais só pode ser aproveitado até o valor do imposto devido</a:t>
            </a:r>
            <a:r>
              <a:rPr lang="en-US" sz="2999" spc="59">
                <a:solidFill>
                  <a:srgbClr val="02051A"/>
                </a:solidFill>
                <a:latin typeface="Montserrat"/>
                <a:ea typeface="Montserrat"/>
                <a:cs typeface="Montserrat"/>
                <a:sym typeface="Montserrat"/>
              </a:rPr>
              <a:t> p</a:t>
            </a:r>
            <a:r>
              <a:rPr lang="en-US" sz="2999" spc="59">
                <a:solidFill>
                  <a:srgbClr val="02051A"/>
                </a:solidFill>
                <a:latin typeface="Montserrat"/>
                <a:ea typeface="Montserrat"/>
                <a:cs typeface="Montserrat"/>
                <a:sym typeface="Montserrat"/>
              </a:rPr>
              <a:t>ela prestação do serviço.</a:t>
            </a:r>
          </a:p>
          <a:p>
            <a:pPr algn="just">
              <a:lnSpc>
                <a:spcPts val="3899"/>
              </a:lnSpc>
            </a:pPr>
            <a:r>
              <a:rPr lang="en-US" b="true" sz="2999" spc="59">
                <a:solidFill>
                  <a:srgbClr val="02051A"/>
                </a:solidFill>
                <a:latin typeface="Montserrat Bold"/>
                <a:ea typeface="Montserrat Bold"/>
                <a:cs typeface="Montserrat Bold"/>
                <a:sym typeface="Montserrat Bold"/>
              </a:rPr>
              <a:t>⚠️ Exceção (art. 255, §6º):</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E</a:t>
            </a:r>
            <a:r>
              <a:rPr lang="en-US" sz="2999" spc="59">
                <a:solidFill>
                  <a:srgbClr val="02051A"/>
                </a:solidFill>
                <a:latin typeface="Montserrat"/>
                <a:ea typeface="Montserrat"/>
                <a:cs typeface="Montserrat"/>
                <a:sym typeface="Montserrat"/>
              </a:rPr>
              <a:t>ssa limitação não se aplica quando o tomador do serviço for:</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A</a:t>
            </a:r>
            <a:r>
              <a:rPr lang="en-US" sz="2999" spc="59">
                <a:solidFill>
                  <a:srgbClr val="02051A"/>
                </a:solidFill>
                <a:latin typeface="Montserrat"/>
                <a:ea typeface="Montserrat"/>
                <a:cs typeface="Montserrat"/>
                <a:sym typeface="Montserrat"/>
              </a:rPr>
              <a:t>dministração pública direta</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Autarquias</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Fundações públicas</a:t>
            </a:r>
          </a:p>
          <a:p>
            <a:pPr algn="just">
              <a:lnSpc>
                <a:spcPts val="3899"/>
              </a:lnSpc>
            </a:pPr>
          </a:p>
        </p:txBody>
      </p:sp>
      <p:sp>
        <p:nvSpPr>
          <p:cNvPr name="Freeform 7" id="7"/>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6957615" y="1028700"/>
            <a:ext cx="603370" cy="603370"/>
            <a:chOff x="0" y="0"/>
            <a:chExt cx="804493" cy="804493"/>
          </a:xfrm>
        </p:grpSpPr>
        <p:grpSp>
          <p:nvGrpSpPr>
            <p:cNvPr name="Group 4" id="4"/>
            <p:cNvGrpSpPr/>
            <p:nvPr/>
          </p:nvGrpSpPr>
          <p:grpSpPr>
            <a:xfrm rot="0">
              <a:off x="0" y="0"/>
              <a:ext cx="804493" cy="130723"/>
              <a:chOff x="0" y="0"/>
              <a:chExt cx="1913890" cy="310990"/>
            </a:xfrm>
          </p:grpSpPr>
          <p:sp>
            <p:nvSpPr>
              <p:cNvPr name="Freeform 5" id="5"/>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nvGrpSpPr>
            <p:cNvPr name="Group 6" id="6"/>
            <p:cNvGrpSpPr/>
            <p:nvPr/>
          </p:nvGrpSpPr>
          <p:grpSpPr>
            <a:xfrm rot="0">
              <a:off x="0" y="336885"/>
              <a:ext cx="804493" cy="130723"/>
              <a:chOff x="0" y="0"/>
              <a:chExt cx="1913890" cy="310990"/>
            </a:xfrm>
          </p:grpSpPr>
          <p:sp>
            <p:nvSpPr>
              <p:cNvPr name="Freeform 7" id="7"/>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nvGrpSpPr>
            <p:cNvPr name="Group 8" id="8"/>
            <p:cNvGrpSpPr/>
            <p:nvPr/>
          </p:nvGrpSpPr>
          <p:grpSpPr>
            <a:xfrm rot="0">
              <a:off x="0" y="673770"/>
              <a:ext cx="804493" cy="130723"/>
              <a:chOff x="0" y="0"/>
              <a:chExt cx="1913890" cy="310990"/>
            </a:xfrm>
          </p:grpSpPr>
          <p:sp>
            <p:nvSpPr>
              <p:cNvPr name="Freeform 9" id="9"/>
              <p:cNvSpPr/>
              <p:nvPr/>
            </p:nvSpPr>
            <p:spPr>
              <a:xfrm flipH="false" flipV="false" rot="0">
                <a:off x="0" y="0"/>
                <a:ext cx="1913890" cy="310990"/>
              </a:xfrm>
              <a:custGeom>
                <a:avLst/>
                <a:gdLst/>
                <a:ahLst/>
                <a:cxnLst/>
                <a:rect r="r" b="b" t="t" l="l"/>
                <a:pathLst>
                  <a:path h="310990" w="1913890">
                    <a:moveTo>
                      <a:pt x="0" y="0"/>
                    </a:moveTo>
                    <a:lnTo>
                      <a:pt x="1913890" y="0"/>
                    </a:lnTo>
                    <a:lnTo>
                      <a:pt x="1913890" y="310990"/>
                    </a:lnTo>
                    <a:lnTo>
                      <a:pt x="0" y="310990"/>
                    </a:lnTo>
                    <a:close/>
                  </a:path>
                </a:pathLst>
              </a:custGeom>
              <a:solidFill>
                <a:srgbClr val="02051A"/>
              </a:solidFill>
            </p:spPr>
          </p:sp>
        </p:grpSp>
      </p:grpSp>
      <p:sp>
        <p:nvSpPr>
          <p:cNvPr name="TextBox 10" id="10"/>
          <p:cNvSpPr txBox="true"/>
          <p:nvPr/>
        </p:nvSpPr>
        <p:spPr>
          <a:xfrm rot="0">
            <a:off x="3303974" y="3202015"/>
            <a:ext cx="11924792" cy="430709"/>
          </a:xfrm>
          <a:prstGeom prst="rect">
            <a:avLst/>
          </a:prstGeom>
        </p:spPr>
        <p:txBody>
          <a:bodyPr anchor="t" rtlCol="false" tIns="0" lIns="0" bIns="0" rIns="0">
            <a:spAutoFit/>
          </a:bodyPr>
          <a:lstStyle/>
          <a:p>
            <a:pPr algn="l">
              <a:lnSpc>
                <a:spcPts val="3672"/>
              </a:lnSpc>
            </a:pPr>
            <a:r>
              <a:rPr lang="en-US" sz="2295" spc="45">
                <a:solidFill>
                  <a:srgbClr val="02051A"/>
                </a:solidFill>
                <a:latin typeface="Clear Sans"/>
                <a:ea typeface="Clear Sans"/>
                <a:cs typeface="Clear Sans"/>
                <a:sym typeface="Clear Sans"/>
              </a:rPr>
              <a:t> </a:t>
            </a:r>
          </a:p>
        </p:txBody>
      </p:sp>
      <p:sp>
        <p:nvSpPr>
          <p:cNvPr name="Freeform 11" id="11"/>
          <p:cNvSpPr/>
          <p:nvPr/>
        </p:nvSpPr>
        <p:spPr>
          <a:xfrm flipH="false" flipV="false" rot="0">
            <a:off x="13588611" y="3460232"/>
            <a:ext cx="4817435" cy="6681602"/>
          </a:xfrm>
          <a:custGeom>
            <a:avLst/>
            <a:gdLst/>
            <a:ahLst/>
            <a:cxnLst/>
            <a:rect r="r" b="b" t="t" l="l"/>
            <a:pathLst>
              <a:path h="6681602" w="4817435">
                <a:moveTo>
                  <a:pt x="0" y="0"/>
                </a:moveTo>
                <a:lnTo>
                  <a:pt x="4817435" y="0"/>
                </a:lnTo>
                <a:lnTo>
                  <a:pt x="4817435" y="6681602"/>
                </a:lnTo>
                <a:lnTo>
                  <a:pt x="0" y="6681602"/>
                </a:lnTo>
                <a:lnTo>
                  <a:pt x="0" y="0"/>
                </a:lnTo>
                <a:close/>
              </a:path>
            </a:pathLst>
          </a:custGeom>
          <a:blipFill>
            <a:blip r:embed="rId3"/>
            <a:stretch>
              <a:fillRect l="0" t="0" r="0" b="0"/>
            </a:stretch>
          </a:blipFill>
        </p:spPr>
      </p:sp>
      <p:grpSp>
        <p:nvGrpSpPr>
          <p:cNvPr name="Group 12" id="12"/>
          <p:cNvGrpSpPr/>
          <p:nvPr/>
        </p:nvGrpSpPr>
        <p:grpSpPr>
          <a:xfrm rot="0">
            <a:off x="13331417" y="3408211"/>
            <a:ext cx="4956583" cy="449025"/>
            <a:chOff x="0" y="0"/>
            <a:chExt cx="1305438" cy="118262"/>
          </a:xfrm>
        </p:grpSpPr>
        <p:sp>
          <p:nvSpPr>
            <p:cNvPr name="Freeform 13" id="13"/>
            <p:cNvSpPr/>
            <p:nvPr/>
          </p:nvSpPr>
          <p:spPr>
            <a:xfrm flipH="false" flipV="false" rot="0">
              <a:off x="0" y="0"/>
              <a:ext cx="1305438" cy="118262"/>
            </a:xfrm>
            <a:custGeom>
              <a:avLst/>
              <a:gdLst/>
              <a:ahLst/>
              <a:cxnLst/>
              <a:rect r="r" b="b" t="t" l="l"/>
              <a:pathLst>
                <a:path h="118262" w="1305438">
                  <a:moveTo>
                    <a:pt x="0" y="0"/>
                  </a:moveTo>
                  <a:lnTo>
                    <a:pt x="1305438" y="0"/>
                  </a:lnTo>
                  <a:lnTo>
                    <a:pt x="1305438" y="118262"/>
                  </a:lnTo>
                  <a:lnTo>
                    <a:pt x="0" y="118262"/>
                  </a:lnTo>
                  <a:close/>
                </a:path>
              </a:pathLst>
            </a:custGeom>
            <a:solidFill>
              <a:srgbClr val="FFFEFE"/>
            </a:solidFill>
          </p:spPr>
        </p:sp>
        <p:sp>
          <p:nvSpPr>
            <p:cNvPr name="TextBox 14" id="14"/>
            <p:cNvSpPr txBox="true"/>
            <p:nvPr/>
          </p:nvSpPr>
          <p:spPr>
            <a:xfrm>
              <a:off x="0" y="-38100"/>
              <a:ext cx="1305438" cy="156362"/>
            </a:xfrm>
            <a:prstGeom prst="rect">
              <a:avLst/>
            </a:prstGeom>
          </p:spPr>
          <p:txBody>
            <a:bodyPr anchor="ctr" rtlCol="false" tIns="50800" lIns="50800" bIns="50800" rIns="50800"/>
            <a:lstStyle/>
            <a:p>
              <a:pPr algn="ctr">
                <a:lnSpc>
                  <a:spcPts val="2605"/>
                </a:lnSpc>
              </a:pPr>
            </a:p>
          </p:txBody>
        </p:sp>
      </p:grpSp>
      <p:sp>
        <p:nvSpPr>
          <p:cNvPr name="TextBox 15" id="15"/>
          <p:cNvSpPr txBox="true"/>
          <p:nvPr/>
        </p:nvSpPr>
        <p:spPr>
          <a:xfrm rot="0">
            <a:off x="248126" y="1869819"/>
            <a:ext cx="15435900" cy="4529954"/>
          </a:xfrm>
          <a:prstGeom prst="rect">
            <a:avLst/>
          </a:prstGeom>
        </p:spPr>
        <p:txBody>
          <a:bodyPr anchor="t" rtlCol="false" tIns="0" lIns="0" bIns="0" rIns="0">
            <a:spAutoFit/>
          </a:bodyPr>
          <a:lstStyle/>
          <a:p>
            <a:pPr algn="just">
              <a:lnSpc>
                <a:spcPts val="5110"/>
              </a:lnSpc>
            </a:pPr>
            <a:r>
              <a:rPr lang="en-US" b="true" sz="4645" spc="-139">
                <a:solidFill>
                  <a:srgbClr val="02051A"/>
                </a:solidFill>
                <a:latin typeface="Montserrat Bold"/>
                <a:ea typeface="Montserrat Bold"/>
                <a:cs typeface="Montserrat Bold"/>
                <a:sym typeface="Montserrat Bold"/>
              </a:rPr>
              <a:t> “SIMPLES PODE SER MAIS DIFÍCIL QUE COMPLEXO: É PRECISO SE ESFORÇAR MUITO PARA DEIXAR SEU PENSAMENTO CLARO DE MODO A TORNÁ-LO SIMPLES.” </a:t>
            </a:r>
          </a:p>
          <a:p>
            <a:pPr algn="just">
              <a:lnSpc>
                <a:spcPts val="5110"/>
              </a:lnSpc>
            </a:pPr>
          </a:p>
          <a:p>
            <a:pPr algn="just">
              <a:lnSpc>
                <a:spcPts val="5110"/>
              </a:lnSpc>
            </a:pPr>
            <a:r>
              <a:rPr lang="en-US" b="true" sz="4645" spc="-139">
                <a:solidFill>
                  <a:srgbClr val="02051A"/>
                </a:solidFill>
                <a:latin typeface="Montserrat Bold"/>
                <a:ea typeface="Montserrat Bold"/>
                <a:cs typeface="Montserrat Bold"/>
                <a:sym typeface="Montserrat Bold"/>
              </a:rPr>
              <a:t>STEVE JOBS</a:t>
            </a:r>
          </a:p>
          <a:p>
            <a:pPr algn="just">
              <a:lnSpc>
                <a:spcPts val="5110"/>
              </a:lnSpc>
            </a:pP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88256"/>
            <a:ext cx="11650085" cy="6846088"/>
          </a:xfrm>
          <a:prstGeom prst="rect">
            <a:avLst/>
          </a:prstGeom>
        </p:spPr>
        <p:txBody>
          <a:bodyPr anchor="t" rtlCol="false" tIns="0" lIns="0" bIns="0" rIns="0">
            <a:spAutoFit/>
          </a:bodyPr>
          <a:lstStyle/>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Art. 255. A base de cálculo do IBS e da CBS é o valor:</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 - da operação de alienação do bem imóvel;</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II - da locação, cessão onerosa ou arrendamento do bem imóvel;</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III - da cessão ou do ato oneroso translativo ou constitutivo de direitos reais sobre bens imóveis;</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IV - da operação de administração ou intermediação;</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V - da operação nos serviços de construção civil.</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 1º O valor da operação de que trata o</a:t>
            </a:r>
            <a:r>
              <a:rPr lang="en-US" b="true" sz="2187" i="true">
                <a:solidFill>
                  <a:srgbClr val="02051A"/>
                </a:solidFill>
                <a:latin typeface="Montserrat Medium Italics"/>
                <a:ea typeface="Montserrat Medium Italics"/>
                <a:cs typeface="Montserrat Medium Italics"/>
                <a:sym typeface="Montserrat Medium Italics"/>
              </a:rPr>
              <a:t>caput</a:t>
            </a:r>
            <a:r>
              <a:rPr lang="en-US" sz="2187" b="true">
                <a:solidFill>
                  <a:srgbClr val="02051A"/>
                </a:solidFill>
                <a:latin typeface="Montserrat Medium"/>
                <a:ea typeface="Montserrat Medium"/>
                <a:cs typeface="Montserrat Medium"/>
                <a:sym typeface="Montserrat Medium"/>
              </a:rPr>
              <a:t>deste artigo inclui:</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 - o valor dos juros e das variações monetárias, em função da taxa de câmbio ou de índice ou coeficiente aplicáveis por disposição legal ou contratual;</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II - a atualização monetária, nas vendas contratadas com cláusula de atualização monetária do saldo credor do preço, que venham a integrar os valores efetivamente recebidos pela alienação de bem imóvel;</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III - os valores a que se referem os incisos I a III e VI do § 1º do art. 12 desta Lei Complementar.</a:t>
            </a:r>
          </a:p>
          <a:p>
            <a:pPr algn="just">
              <a:lnSpc>
                <a:spcPts val="3019"/>
              </a:lnSpc>
            </a:pPr>
          </a:p>
        </p:txBody>
      </p:sp>
      <p:sp>
        <p:nvSpPr>
          <p:cNvPr name="TextBox 8" id="8"/>
          <p:cNvSpPr txBox="true"/>
          <p:nvPr/>
        </p:nvSpPr>
        <p:spPr>
          <a:xfrm rot="0">
            <a:off x="5084564" y="862012"/>
            <a:ext cx="3937695"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LC 214/2025</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97781"/>
            <a:ext cx="11650085" cy="6693307"/>
          </a:xfrm>
          <a:prstGeom prst="rect">
            <a:avLst/>
          </a:prstGeom>
        </p:spPr>
        <p:txBody>
          <a:bodyPr anchor="t" rtlCol="false" tIns="0" lIns="0" bIns="0" rIns="0">
            <a:spAutoFit/>
          </a:bodyPr>
          <a:lstStyle/>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 2º Não serão computados no valor da locação, cessão onerosa ou arrendamento de bem imóvel:</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I - o valor dos tributos e dos emolumentos incidentes sobre o bem imóvel; e</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II - as despesas de condomínio.</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 3º Nos serviços de intermediação de bem imóvel, caso o ato ou negócio relativo a bem imóvel se conclua com a intermediação de mais de um corretor, pessoa física ou jurídica, será considerada como base de cálculo para incidência do IBS e da CBS a parte da remuneração ajustada com cada corretor pela intermediação, excluídos:</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I - os valores pagos diretamente pelos contratantes da intermediação; e</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II - os repassados entre os corretores de imóveis.</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 4º Na hipótese de que trata o § 3º deste artigo, cada corretor é responsável pelo IBS e pela CBS incidente sobre a respectiva parte da remuneração.</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 5º No caso de prestação de serviço de construção civil a não contribuinte do regime regular do IBS e da CBS em que haja fornecimento de materiais de construção, o prestador do serviço só poderá apropriar o crédito de IBS e CBS relativo à aquisição dos materiais de construção até o valor do débito relativo à prestação do serviço de construção civil.</a:t>
            </a:r>
          </a:p>
          <a:p>
            <a:pPr algn="just">
              <a:lnSpc>
                <a:spcPts val="2467"/>
              </a:lnSpc>
            </a:pPr>
            <a:r>
              <a:rPr lang="en-US" sz="1787">
                <a:solidFill>
                  <a:srgbClr val="02051A"/>
                </a:solidFill>
                <a:latin typeface="Montserrat"/>
                <a:ea typeface="Montserrat"/>
                <a:cs typeface="Montserrat"/>
                <a:sym typeface="Montserrat"/>
              </a:rPr>
              <a:t> </a:t>
            </a:r>
            <a:r>
              <a:rPr lang="en-US" sz="1787" b="true">
                <a:solidFill>
                  <a:srgbClr val="02051A"/>
                </a:solidFill>
                <a:latin typeface="Montserrat Medium"/>
                <a:ea typeface="Montserrat Medium"/>
                <a:cs typeface="Montserrat Medium"/>
                <a:sym typeface="Montserrat Medium"/>
              </a:rPr>
              <a:t>§ 6º O disposto no § 5º deste artigo não se aplica na prestação de serviço de construção civil para a administração pública direta, autarquias e fundações públicas.</a:t>
            </a:r>
          </a:p>
          <a:p>
            <a:pPr algn="just">
              <a:lnSpc>
                <a:spcPts val="2467"/>
              </a:lnSpc>
            </a:pPr>
          </a:p>
        </p:txBody>
      </p:sp>
      <p:sp>
        <p:nvSpPr>
          <p:cNvPr name="TextBox 8" id="8"/>
          <p:cNvSpPr txBox="true"/>
          <p:nvPr/>
        </p:nvSpPr>
        <p:spPr>
          <a:xfrm rot="0">
            <a:off x="5271269" y="862012"/>
            <a:ext cx="3564285"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214/2025</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grpSp>
        <p:nvGrpSpPr>
          <p:cNvPr name="Group 2" id="2"/>
          <p:cNvGrpSpPr/>
          <p:nvPr/>
        </p:nvGrpSpPr>
        <p:grpSpPr>
          <a:xfrm rot="0">
            <a:off x="20" y="0"/>
            <a:ext cx="18287980" cy="10287000"/>
            <a:chOff x="0" y="0"/>
            <a:chExt cx="24383973"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59" r="0" b="-9259"/>
              </a:stretch>
            </a:blipFill>
          </p:spPr>
        </p:sp>
      </p:grpSp>
      <p:sp>
        <p:nvSpPr>
          <p:cNvPr name="Freeform 4" id="4"/>
          <p:cNvSpPr/>
          <p:nvPr/>
        </p:nvSpPr>
        <p:spPr>
          <a:xfrm flipH="false" flipV="false" rot="0">
            <a:off x="16901160" y="1028700"/>
            <a:ext cx="603370" cy="603370"/>
          </a:xfrm>
          <a:custGeom>
            <a:avLst/>
            <a:gdLst/>
            <a:ahLst/>
            <a:cxnLst/>
            <a:rect r="r" b="b" t="t" l="l"/>
            <a:pathLst>
              <a:path h="603370" w="603370">
                <a:moveTo>
                  <a:pt x="0" y="0"/>
                </a:moveTo>
                <a:lnTo>
                  <a:pt x="603370" y="0"/>
                </a:lnTo>
                <a:lnTo>
                  <a:pt x="603370" y="603370"/>
                </a:lnTo>
                <a:lnTo>
                  <a:pt x="0" y="6033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9639300" y="3975220"/>
            <a:ext cx="9576551" cy="7065093"/>
            <a:chOff x="0" y="0"/>
            <a:chExt cx="15086315" cy="11129917"/>
          </a:xfrm>
        </p:grpSpPr>
        <p:sp>
          <p:nvSpPr>
            <p:cNvPr name="Freeform 6" id="6"/>
            <p:cNvSpPr/>
            <p:nvPr/>
          </p:nvSpPr>
          <p:spPr>
            <a:xfrm flipH="false" flipV="false" rot="0">
              <a:off x="0" y="0"/>
              <a:ext cx="15086321" cy="11129899"/>
            </a:xfrm>
            <a:custGeom>
              <a:avLst/>
              <a:gdLst/>
              <a:ahLst/>
              <a:cxnLst/>
              <a:rect r="r" b="b" t="t" l="l"/>
              <a:pathLst>
                <a:path h="11129899" w="15086321">
                  <a:moveTo>
                    <a:pt x="0" y="0"/>
                  </a:moveTo>
                  <a:lnTo>
                    <a:pt x="15086321" y="0"/>
                  </a:lnTo>
                  <a:lnTo>
                    <a:pt x="15086321" y="11129899"/>
                  </a:lnTo>
                  <a:lnTo>
                    <a:pt x="0" y="11129899"/>
                  </a:lnTo>
                  <a:lnTo>
                    <a:pt x="0" y="0"/>
                  </a:lnTo>
                  <a:close/>
                </a:path>
              </a:pathLst>
            </a:custGeom>
            <a:blipFill>
              <a:blip r:embed="rId5">
                <a:alphaModFix amt="63000"/>
              </a:blip>
              <a:stretch>
                <a:fillRect l="-5261" t="0" r="-5262" b="0"/>
              </a:stretch>
            </a:blipFill>
          </p:spPr>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1028700" y="2038067"/>
            <a:ext cx="14490150" cy="2362200"/>
          </a:xfrm>
          <a:prstGeom prst="rect">
            <a:avLst/>
          </a:prstGeom>
        </p:spPr>
        <p:txBody>
          <a:bodyPr anchor="t" rtlCol="false" tIns="0" lIns="0" bIns="0" rIns="0">
            <a:spAutoFit/>
          </a:bodyPr>
          <a:lstStyle/>
          <a:p>
            <a:pPr algn="l">
              <a:lnSpc>
                <a:spcPts val="9360"/>
              </a:lnSpc>
            </a:pPr>
            <a:r>
              <a:rPr lang="en-US" sz="7800" b="true">
                <a:solidFill>
                  <a:srgbClr val="FFFEFE"/>
                </a:solidFill>
                <a:latin typeface="Montserrat Bold"/>
                <a:ea typeface="Montserrat Bold"/>
                <a:cs typeface="Montserrat Bold"/>
                <a:sym typeface="Montserrat Bold"/>
              </a:rPr>
              <a:t>ISS x IBS - TRANSIÇÃO</a:t>
            </a:r>
          </a:p>
          <a:p>
            <a:pPr algn="l">
              <a:lnSpc>
                <a:spcPts val="9360"/>
              </a:lnSpc>
            </a:pP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189042"/>
            <a:ext cx="18624075" cy="10476042"/>
          </a:xfrm>
          <a:custGeom>
            <a:avLst/>
            <a:gdLst/>
            <a:ahLst/>
            <a:cxnLst/>
            <a:rect r="r" b="b" t="t" l="l"/>
            <a:pathLst>
              <a:path h="10476042" w="18624075">
                <a:moveTo>
                  <a:pt x="0" y="0"/>
                </a:moveTo>
                <a:lnTo>
                  <a:pt x="18624075" y="0"/>
                </a:lnTo>
                <a:lnTo>
                  <a:pt x="18624075" y="10476042"/>
                </a:lnTo>
                <a:lnTo>
                  <a:pt x="0" y="10476042"/>
                </a:lnTo>
                <a:lnTo>
                  <a:pt x="0" y="0"/>
                </a:lnTo>
                <a:close/>
              </a:path>
            </a:pathLst>
          </a:custGeom>
          <a:blipFill>
            <a:blip r:embed="rId2"/>
            <a:stretch>
              <a:fillRect l="0" t="0" r="0" b="0"/>
            </a:stretch>
          </a:blipFill>
        </p:spPr>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1789061" y="-364561"/>
            <a:ext cx="20077061" cy="13275957"/>
          </a:xfrm>
          <a:custGeom>
            <a:avLst/>
            <a:gdLst/>
            <a:ahLst/>
            <a:cxnLst/>
            <a:rect r="r" b="b" t="t" l="l"/>
            <a:pathLst>
              <a:path h="13275957" w="20077061">
                <a:moveTo>
                  <a:pt x="0" y="0"/>
                </a:moveTo>
                <a:lnTo>
                  <a:pt x="20077061" y="0"/>
                </a:lnTo>
                <a:lnTo>
                  <a:pt x="20077061" y="13275957"/>
                </a:lnTo>
                <a:lnTo>
                  <a:pt x="0" y="13275957"/>
                </a:lnTo>
                <a:lnTo>
                  <a:pt x="0" y="0"/>
                </a:lnTo>
                <a:close/>
              </a:path>
            </a:pathLst>
          </a:custGeom>
          <a:blipFill>
            <a:blip r:embed="rId2">
              <a:alphaModFix amt="53000"/>
            </a:blip>
            <a:stretch>
              <a:fillRect l="0" t="0" r="0" b="0"/>
            </a:stretch>
          </a:blipFill>
        </p:spPr>
      </p:sp>
      <p:sp>
        <p:nvSpPr>
          <p:cNvPr name="TextBox 3" id="3"/>
          <p:cNvSpPr txBox="true"/>
          <p:nvPr/>
        </p:nvSpPr>
        <p:spPr>
          <a:xfrm rot="0">
            <a:off x="0" y="3784600"/>
            <a:ext cx="18288000" cy="2614930"/>
          </a:xfrm>
          <a:prstGeom prst="rect">
            <a:avLst/>
          </a:prstGeom>
        </p:spPr>
        <p:txBody>
          <a:bodyPr anchor="t" rtlCol="false" tIns="0" lIns="0" bIns="0" rIns="0">
            <a:spAutoFit/>
          </a:bodyPr>
          <a:lstStyle/>
          <a:p>
            <a:pPr algn="ctr" marL="0" indent="0" lvl="0">
              <a:lnSpc>
                <a:spcPts val="10219"/>
              </a:lnSpc>
              <a:spcBef>
                <a:spcPct val="0"/>
              </a:spcBef>
            </a:pPr>
            <a:r>
              <a:rPr lang="en-US" sz="7299">
                <a:solidFill>
                  <a:srgbClr val="000000"/>
                </a:solidFill>
                <a:latin typeface="Arcade Gamer"/>
                <a:ea typeface="Arcade Gamer"/>
                <a:cs typeface="Arcade Gamer"/>
                <a:sym typeface="Arcade Gamer"/>
              </a:rPr>
              <a:t>VOLTAMOS à NOSSA PROGRAMAÇÃO NORMAL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8531790" y="-4260371"/>
            <a:ext cx="10083356" cy="10083356"/>
          </a:xfrm>
          <a:custGeom>
            <a:avLst/>
            <a:gdLst/>
            <a:ahLst/>
            <a:cxnLst/>
            <a:rect r="r" b="b" t="t" l="l"/>
            <a:pathLst>
              <a:path h="10083356" w="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0426919"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0800000">
            <a:off x="6976846"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5" id="5"/>
          <p:cNvSpPr/>
          <p:nvPr/>
        </p:nvSpPr>
        <p:spPr>
          <a:xfrm flipH="false" flipV="false" rot="-10800000">
            <a:off x="3531233"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81160"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grpSp>
        <p:nvGrpSpPr>
          <p:cNvPr name="Group 7" id="7"/>
          <p:cNvGrpSpPr/>
          <p:nvPr/>
        </p:nvGrpSpPr>
        <p:grpSpPr>
          <a:xfrm rot="6150721">
            <a:off x="6080933" y="4579544"/>
            <a:ext cx="13544802" cy="1127911"/>
            <a:chOff x="0" y="0"/>
            <a:chExt cx="18059736" cy="1503881"/>
          </a:xfrm>
        </p:grpSpPr>
        <p:sp>
          <p:nvSpPr>
            <p:cNvPr name="Freeform 8" id="8"/>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grpSp>
        <p:nvGrpSpPr>
          <p:cNvPr name="Group 9" id="9"/>
          <p:cNvGrpSpPr/>
          <p:nvPr/>
        </p:nvGrpSpPr>
        <p:grpSpPr>
          <a:xfrm rot="-4615544">
            <a:off x="10510810" y="5041623"/>
            <a:ext cx="13544802" cy="1127911"/>
            <a:chOff x="0" y="0"/>
            <a:chExt cx="18059736" cy="1503881"/>
          </a:xfrm>
        </p:grpSpPr>
        <p:sp>
          <p:nvSpPr>
            <p:cNvPr name="Freeform 10" id="10"/>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sp>
        <p:nvSpPr>
          <p:cNvPr name="Freeform 11" id="11"/>
          <p:cNvSpPr/>
          <p:nvPr/>
        </p:nvSpPr>
        <p:spPr>
          <a:xfrm flipH="false" flipV="false" rot="-10800000">
            <a:off x="26312155"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10800000">
            <a:off x="22862082"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13" id="13"/>
          <p:cNvSpPr/>
          <p:nvPr/>
        </p:nvSpPr>
        <p:spPr>
          <a:xfrm flipH="false" flipV="false" rot="-10800000">
            <a:off x="19416469"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10800000">
            <a:off x="15966396"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15" id="15"/>
          <p:cNvSpPr/>
          <p:nvPr/>
        </p:nvSpPr>
        <p:spPr>
          <a:xfrm flipH="false" flipV="false" rot="0">
            <a:off x="3193397" y="2179347"/>
            <a:ext cx="6835990" cy="5928306"/>
          </a:xfrm>
          <a:custGeom>
            <a:avLst/>
            <a:gdLst/>
            <a:ahLst/>
            <a:cxnLst/>
            <a:rect r="r" b="b" t="t" l="l"/>
            <a:pathLst>
              <a:path h="5928306" w="6835990">
                <a:moveTo>
                  <a:pt x="0" y="0"/>
                </a:moveTo>
                <a:lnTo>
                  <a:pt x="6835990" y="0"/>
                </a:lnTo>
                <a:lnTo>
                  <a:pt x="6835990" y="5928306"/>
                </a:lnTo>
                <a:lnTo>
                  <a:pt x="0" y="5928306"/>
                </a:lnTo>
                <a:lnTo>
                  <a:pt x="0" y="0"/>
                </a:lnTo>
                <a:close/>
              </a:path>
            </a:pathLst>
          </a:custGeom>
          <a:blipFill>
            <a:blip r:embed="rId7"/>
            <a:stretch>
              <a:fillRect l="0" t="0" r="0" b="0"/>
            </a:stretch>
          </a:blipFill>
        </p:spPr>
      </p:sp>
      <p:sp>
        <p:nvSpPr>
          <p:cNvPr name="TextBox 16" id="16"/>
          <p:cNvSpPr txBox="true"/>
          <p:nvPr/>
        </p:nvSpPr>
        <p:spPr>
          <a:xfrm rot="0">
            <a:off x="1247177" y="762257"/>
            <a:ext cx="9588391" cy="1085875"/>
          </a:xfrm>
          <a:prstGeom prst="rect">
            <a:avLst/>
          </a:prstGeom>
        </p:spPr>
        <p:txBody>
          <a:bodyPr anchor="t" rtlCol="false" tIns="0" lIns="0" bIns="0" rIns="0">
            <a:spAutoFit/>
          </a:bodyPr>
          <a:lstStyle/>
          <a:p>
            <a:pPr algn="ctr">
              <a:lnSpc>
                <a:spcPts val="8515"/>
              </a:lnSpc>
            </a:pPr>
            <a:r>
              <a:rPr lang="en-US" sz="7096" b="true">
                <a:solidFill>
                  <a:srgbClr val="02051A"/>
                </a:solidFill>
                <a:latin typeface="Montserrat Bold"/>
                <a:ea typeface="Montserrat Bold"/>
                <a:cs typeface="Montserrat Bold"/>
                <a:sym typeface="Montserrat Bold"/>
              </a:rPr>
              <a:t>SIMPLICIDADE?</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4928621" y="675827"/>
            <a:ext cx="2547845" cy="2552444"/>
          </a:xfrm>
          <a:custGeom>
            <a:avLst/>
            <a:gdLst/>
            <a:ahLst/>
            <a:cxnLst/>
            <a:rect r="r" b="b" t="t" l="l"/>
            <a:pathLst>
              <a:path h="2552444" w="2547845">
                <a:moveTo>
                  <a:pt x="0" y="0"/>
                </a:moveTo>
                <a:lnTo>
                  <a:pt x="2547845" y="0"/>
                </a:lnTo>
                <a:lnTo>
                  <a:pt x="2547845" y="2552444"/>
                </a:lnTo>
                <a:lnTo>
                  <a:pt x="0" y="2552444"/>
                </a:lnTo>
                <a:lnTo>
                  <a:pt x="0" y="0"/>
                </a:lnTo>
                <a:close/>
              </a:path>
            </a:pathLst>
          </a:custGeom>
          <a:blipFill>
            <a:blip r:embed="rId5"/>
            <a:stretch>
              <a:fillRect l="0" t="0" r="0" b="0"/>
            </a:stretch>
          </a:blipFill>
        </p:spPr>
      </p:sp>
      <p:sp>
        <p:nvSpPr>
          <p:cNvPr name="TextBox 7" id="7"/>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VALOR DE REFERÊNCIA DO IMÓVEL - ART. 256</a:t>
            </a:r>
          </a:p>
        </p:txBody>
      </p:sp>
      <p:sp>
        <p:nvSpPr>
          <p:cNvPr name="TextBox 8" id="8"/>
          <p:cNvSpPr txBox="true"/>
          <p:nvPr/>
        </p:nvSpPr>
        <p:spPr>
          <a:xfrm rot="0">
            <a:off x="987671" y="2902329"/>
            <a:ext cx="16271629" cy="53244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As administrações tributárias poderão estimar o valor de mercado dos imóveis por meio de metodologia própria, conforme regulamento.</a:t>
            </a:r>
          </a:p>
          <a:p>
            <a:pPr algn="just">
              <a:lnSpc>
                <a:spcPts val="3899"/>
              </a:lnSpc>
            </a:pPr>
            <a:r>
              <a:rPr lang="en-US" sz="2999" spc="59">
                <a:solidFill>
                  <a:srgbClr val="02051A"/>
                </a:solidFill>
                <a:latin typeface="Montserrat"/>
                <a:ea typeface="Montserrat"/>
                <a:cs typeface="Montserrat"/>
                <a:sym typeface="Montserrat"/>
              </a:rPr>
              <a:t>Fatores considerados na apuração (Art. 256, caput):</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Preços praticados no mercado imobiliário</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Informações das administrações tributárias (União, Estados, DF e Municípios)</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Dados de cartórios </a:t>
            </a:r>
            <a:r>
              <a:rPr lang="en-US" sz="2999" spc="59">
                <a:solidFill>
                  <a:srgbClr val="02051A"/>
                </a:solidFill>
                <a:latin typeface="Montserrat"/>
                <a:ea typeface="Montserrat"/>
                <a:cs typeface="Montserrat"/>
                <a:sym typeface="Montserrat"/>
              </a:rPr>
              <a:t>e registros imobiliários</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Características físicas e jurídicas do imóvel:</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Localização, padrão, área construída, destinação, data, tipologia, etc.</a:t>
            </a:r>
          </a:p>
          <a:p>
            <a:pPr algn="just" marL="1295394" indent="-431798" lvl="2">
              <a:lnSpc>
                <a:spcPts val="3899"/>
              </a:lnSpc>
              <a:buFont typeface="Arial"/>
              <a:buChar char="⚬"/>
            </a:pPr>
          </a:p>
          <a:p>
            <a:pPr algn="just">
              <a:lnSpc>
                <a:spcPts val="3899"/>
              </a:lnSpc>
            </a:pPr>
          </a:p>
          <a:p>
            <a:pPr algn="just">
              <a:lnSpc>
                <a:spcPts val="3899"/>
              </a:lnSpc>
            </a:pPr>
          </a:p>
        </p:txBody>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19175"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97781"/>
            <a:ext cx="11650085" cy="7173849"/>
          </a:xfrm>
          <a:prstGeom prst="rect">
            <a:avLst/>
          </a:prstGeom>
        </p:spPr>
        <p:txBody>
          <a:bodyPr anchor="t" rtlCol="false" tIns="0" lIns="0" bIns="0" rIns="0">
            <a:spAutoFit/>
          </a:bodyPr>
          <a:lstStyle/>
          <a:p>
            <a:pPr algn="just">
              <a:lnSpc>
                <a:spcPts val="2207"/>
              </a:lnSpc>
            </a:pPr>
            <a:r>
              <a:rPr lang="en-US" sz="1599">
                <a:solidFill>
                  <a:srgbClr val="02051A"/>
                </a:solidFill>
                <a:latin typeface="Montserrat"/>
                <a:ea typeface="Montserrat"/>
                <a:cs typeface="Montserrat"/>
                <a:sym typeface="Montserrat"/>
              </a:rPr>
              <a:t> ART. 256.AS ADMINISTRAÇÕES TRIBUTÁRIAS PODERÃO APURAR O VALOR DE REFERÊNCIA DO IMÓVEL, NA FORMA DO REGULAMENTO, POR MEIO DE METODOLOGIA ESPECÍFICA PARA ESTIMAR O VALOR DE MERCADO DOS BENS IMÓVEIS, QUE LEVARÁ EM CONSIDERAÇÃO:</a:t>
            </a:r>
          </a:p>
          <a:p>
            <a:pPr algn="just">
              <a:lnSpc>
                <a:spcPts val="2207"/>
              </a:lnSpc>
            </a:pPr>
            <a:r>
              <a:rPr lang="en-US" sz="1599">
                <a:solidFill>
                  <a:srgbClr val="02051A"/>
                </a:solidFill>
                <a:latin typeface="Montserrat"/>
                <a:ea typeface="Montserrat"/>
                <a:cs typeface="Montserrat"/>
                <a:sym typeface="Montserrat"/>
              </a:rPr>
              <a:t> I - análise de preços praticados no mercado imobiliário;</a:t>
            </a:r>
          </a:p>
          <a:p>
            <a:pPr algn="just">
              <a:lnSpc>
                <a:spcPts val="2207"/>
              </a:lnSpc>
            </a:pPr>
            <a:r>
              <a:rPr lang="en-US" sz="1599">
                <a:solidFill>
                  <a:srgbClr val="02051A"/>
                </a:solidFill>
                <a:latin typeface="Montserrat"/>
                <a:ea typeface="Montserrat"/>
                <a:cs typeface="Montserrat"/>
                <a:sym typeface="Montserrat"/>
              </a:rPr>
              <a:t> II - informações enviadas pelas administrações tributárias dos Municípios, do Distrito Federal, dos Estados e da União;</a:t>
            </a:r>
          </a:p>
          <a:p>
            <a:pPr algn="just">
              <a:lnSpc>
                <a:spcPts val="2207"/>
              </a:lnSpc>
            </a:pPr>
            <a:r>
              <a:rPr lang="en-US" sz="1599">
                <a:solidFill>
                  <a:srgbClr val="02051A"/>
                </a:solidFill>
                <a:latin typeface="Montserrat"/>
                <a:ea typeface="Montserrat"/>
                <a:cs typeface="Montserrat"/>
                <a:sym typeface="Montserrat"/>
              </a:rPr>
              <a:t> III - informações prestadas pelos serviços registrais e notariais; e</a:t>
            </a:r>
          </a:p>
          <a:p>
            <a:pPr algn="just">
              <a:lnSpc>
                <a:spcPts val="2207"/>
              </a:lnSpc>
            </a:pPr>
            <a:r>
              <a:rPr lang="en-US" sz="1599">
                <a:solidFill>
                  <a:srgbClr val="02051A"/>
                </a:solidFill>
                <a:latin typeface="Montserrat"/>
                <a:ea typeface="Montserrat"/>
                <a:cs typeface="Montserrat"/>
                <a:sym typeface="Montserrat"/>
              </a:rPr>
              <a:t> IV - localização, tipologia, destinação e data, padrão e área de construção, entre outras características do bem imóvel.</a:t>
            </a:r>
          </a:p>
          <a:p>
            <a:pPr algn="just">
              <a:lnSpc>
                <a:spcPts val="2207"/>
              </a:lnSpc>
            </a:pPr>
            <a:r>
              <a:rPr lang="en-US" sz="1599">
                <a:solidFill>
                  <a:srgbClr val="02051A"/>
                </a:solidFill>
                <a:latin typeface="Montserrat"/>
                <a:ea typeface="Montserrat"/>
                <a:cs typeface="Montserrat"/>
                <a:sym typeface="Montserrat"/>
              </a:rPr>
              <a:t> § 1º O valor de referência poderá ser utilizado como meio de prova nos casos de arbitramento do valor da operação nos termos do art. 13, em conjunto com as demais características da operação.</a:t>
            </a:r>
          </a:p>
          <a:p>
            <a:pPr algn="just">
              <a:lnSpc>
                <a:spcPts val="2207"/>
              </a:lnSpc>
            </a:pPr>
            <a:r>
              <a:rPr lang="en-US" sz="1599">
                <a:solidFill>
                  <a:srgbClr val="02051A"/>
                </a:solidFill>
                <a:latin typeface="Montserrat"/>
                <a:ea typeface="Montserrat"/>
                <a:cs typeface="Montserrat"/>
                <a:sym typeface="Montserrat"/>
              </a:rPr>
              <a:t> </a:t>
            </a:r>
            <a:r>
              <a:rPr lang="en-US" sz="1599" b="true">
                <a:solidFill>
                  <a:srgbClr val="02051A"/>
                </a:solidFill>
                <a:latin typeface="Montserrat Bold"/>
                <a:ea typeface="Montserrat Bold"/>
                <a:cs typeface="Montserrat Bold"/>
                <a:sym typeface="Montserrat Bold"/>
              </a:rPr>
              <a:t>§ 2º O valor de referência dos bens imóveis deverá ser:</a:t>
            </a:r>
          </a:p>
          <a:p>
            <a:pPr algn="just">
              <a:lnSpc>
                <a:spcPts val="2207"/>
              </a:lnSpc>
            </a:pPr>
            <a:r>
              <a:rPr lang="en-US" sz="1599" b="true">
                <a:solidFill>
                  <a:srgbClr val="02051A"/>
                </a:solidFill>
                <a:latin typeface="Montserrat Bold"/>
                <a:ea typeface="Montserrat Bold"/>
                <a:cs typeface="Montserrat Bold"/>
                <a:sym typeface="Montserrat Bold"/>
              </a:rPr>
              <a:t> I - divulgado e disponibilizado no Sistema Nacional de Gestão de Informações Territoriais (Sinter);</a:t>
            </a:r>
          </a:p>
          <a:p>
            <a:pPr algn="just">
              <a:lnSpc>
                <a:spcPts val="2207"/>
              </a:lnSpc>
            </a:pPr>
            <a:r>
              <a:rPr lang="en-US" sz="1599" b="true">
                <a:solidFill>
                  <a:srgbClr val="02051A"/>
                </a:solidFill>
                <a:latin typeface="Montserrat Bold"/>
                <a:ea typeface="Montserrat Bold"/>
                <a:cs typeface="Montserrat Bold"/>
                <a:sym typeface="Montserrat Bold"/>
              </a:rPr>
              <a:t> II - estimado para todos os bens imóveis que integram o CIB a que se refere o inciso III do § 1º do art. 59 desta Lei Complementar; e</a:t>
            </a:r>
          </a:p>
          <a:p>
            <a:pPr algn="just">
              <a:lnSpc>
                <a:spcPts val="2207"/>
              </a:lnSpc>
            </a:pPr>
            <a:r>
              <a:rPr lang="en-US" sz="1599" b="true">
                <a:solidFill>
                  <a:srgbClr val="02051A"/>
                </a:solidFill>
                <a:latin typeface="Montserrat Bold"/>
                <a:ea typeface="Montserrat Bold"/>
                <a:cs typeface="Montserrat Bold"/>
                <a:sym typeface="Montserrat Bold"/>
              </a:rPr>
              <a:t> III - atualizado anualmente.</a:t>
            </a:r>
          </a:p>
          <a:p>
            <a:pPr algn="just">
              <a:lnSpc>
                <a:spcPts val="2207"/>
              </a:lnSpc>
            </a:pPr>
            <a:r>
              <a:rPr lang="en-US" sz="1599" b="true">
                <a:solidFill>
                  <a:srgbClr val="02051A"/>
                </a:solidFill>
                <a:latin typeface="Montserrat Bold"/>
                <a:ea typeface="Montserrat Bold"/>
                <a:cs typeface="Montserrat Bold"/>
                <a:sym typeface="Montserrat Bold"/>
              </a:rPr>
              <a:t> § 3º O valor de referência poderá ser impugnado por meio de procedimento específico, nos termos do regulamento.</a:t>
            </a:r>
          </a:p>
          <a:p>
            <a:pPr algn="just">
              <a:lnSpc>
                <a:spcPts val="2207"/>
              </a:lnSpc>
            </a:pPr>
            <a:r>
              <a:rPr lang="en-US" sz="1599">
                <a:solidFill>
                  <a:srgbClr val="02051A"/>
                </a:solidFill>
                <a:latin typeface="Montserrat"/>
                <a:ea typeface="Montserrat"/>
                <a:cs typeface="Montserrat"/>
                <a:sym typeface="Montserrat"/>
              </a:rPr>
              <a:t> § 4º Para fins de determinação do valor de referência, os serviços registrais e notariais deverão compartilhar as informações das operações com bens imóveis com as administrações tributárias por meio do Sinter.</a:t>
            </a:r>
          </a:p>
          <a:p>
            <a:pPr algn="just">
              <a:lnSpc>
                <a:spcPts val="2207"/>
              </a:lnSpc>
            </a:pPr>
          </a:p>
          <a:p>
            <a:pPr algn="just">
              <a:lnSpc>
                <a:spcPts val="2207"/>
              </a:lnSpc>
            </a:pPr>
          </a:p>
          <a:p>
            <a:pPr algn="just">
              <a:lnSpc>
                <a:spcPts val="2207"/>
              </a:lnSpc>
            </a:pPr>
          </a:p>
        </p:txBody>
      </p:sp>
      <p:sp>
        <p:nvSpPr>
          <p:cNvPr name="TextBox 8" id="8"/>
          <p:cNvSpPr txBox="true"/>
          <p:nvPr/>
        </p:nvSpPr>
        <p:spPr>
          <a:xfrm rot="0">
            <a:off x="5310783" y="862012"/>
            <a:ext cx="3485257"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214/2025</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O QUE É O REDUTOR DE AJUSTE?</a:t>
            </a:r>
          </a:p>
        </p:txBody>
      </p:sp>
      <p:sp>
        <p:nvSpPr>
          <p:cNvPr name="TextBox 7" id="7"/>
          <p:cNvSpPr txBox="true"/>
          <p:nvPr/>
        </p:nvSpPr>
        <p:spPr>
          <a:xfrm rot="0">
            <a:off x="987671" y="2902329"/>
            <a:ext cx="16271629" cy="53244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A partir de 1º de janeiro de 2027, será vinculado a cada imóvel de contribuinte do regime regular do IBS e da CBS um Redutor de Ajuste.</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Função: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Reduzir a base de cálculo do IBS e da CBS na v</a:t>
            </a:r>
            <a:r>
              <a:rPr lang="en-US" sz="2999" spc="59">
                <a:solidFill>
                  <a:srgbClr val="02051A"/>
                </a:solidFill>
                <a:latin typeface="Montserrat"/>
                <a:ea typeface="Montserrat"/>
                <a:cs typeface="Montserrat"/>
                <a:sym typeface="Montserrat"/>
              </a:rPr>
              <a:t>enda do imóvel.</a:t>
            </a:r>
          </a:p>
          <a:p>
            <a:pPr algn="just">
              <a:lnSpc>
                <a:spcPts val="3899"/>
              </a:lnSpc>
            </a:pPr>
            <a:r>
              <a:rPr lang="en-US" sz="2999" spc="59">
                <a:solidFill>
                  <a:srgbClr val="02051A"/>
                </a:solidFill>
                <a:latin typeface="Montserrat"/>
                <a:ea typeface="Montserrat"/>
                <a:cs typeface="Montserrat"/>
                <a:sym typeface="Montserrat"/>
              </a:rPr>
              <a:t>Apl</a:t>
            </a:r>
            <a:r>
              <a:rPr lang="en-US" sz="2999" spc="59">
                <a:solidFill>
                  <a:srgbClr val="02051A"/>
                </a:solidFill>
                <a:latin typeface="Montserrat"/>
                <a:ea typeface="Montserrat"/>
                <a:cs typeface="Montserrat"/>
                <a:sym typeface="Montserrat"/>
              </a:rPr>
              <a:t>ica-se apenas à alienação de imóveis por contribuintes do regime regular.</a:t>
            </a:r>
          </a:p>
          <a:p>
            <a:pPr algn="just">
              <a:lnSpc>
                <a:spcPts val="3899"/>
              </a:lnSpc>
            </a:pPr>
          </a:p>
          <a:p>
            <a:pPr algn="just">
              <a:lnSpc>
                <a:spcPts val="3899"/>
              </a:lnSpc>
            </a:pPr>
            <a:r>
              <a:rPr lang="en-US" b="true" sz="2999" spc="59">
                <a:solidFill>
                  <a:srgbClr val="02051A"/>
                </a:solidFill>
                <a:latin typeface="Montserrat Bold"/>
                <a:ea typeface="Montserrat Bold"/>
                <a:cs typeface="Montserrat Bold"/>
                <a:sym typeface="Montserrat Bold"/>
              </a:rPr>
              <a:t>Transferência do redutor:</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Man</a:t>
            </a:r>
            <a:r>
              <a:rPr lang="en-US" sz="2999" spc="59">
                <a:solidFill>
                  <a:srgbClr val="02051A"/>
                </a:solidFill>
                <a:latin typeface="Montserrat"/>
                <a:ea typeface="Montserrat"/>
                <a:cs typeface="Montserrat"/>
                <a:sym typeface="Montserrat"/>
              </a:rPr>
              <a:t>tido se o comprador também for contribuinte regular.</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Extinto nos demais casos (ex: pessoa física fora do regime).</a:t>
            </a:r>
          </a:p>
          <a:p>
            <a:pPr algn="just">
              <a:lnSpc>
                <a:spcPts val="3899"/>
              </a:lnSpc>
            </a:pP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COMO É CALCULADO O REDUTOR DE AJUSTE?</a:t>
            </a:r>
          </a:p>
        </p:txBody>
      </p:sp>
      <p:sp>
        <p:nvSpPr>
          <p:cNvPr name="TextBox 7" id="7"/>
          <p:cNvSpPr txBox="true"/>
          <p:nvPr/>
        </p:nvSpPr>
        <p:spPr>
          <a:xfrm rot="0">
            <a:off x="987671" y="2902329"/>
            <a:ext cx="16271629" cy="53244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Composição (Art. 257, §2º):</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Valor inicial (definido no Art. 258)</a:t>
            </a:r>
          </a:p>
          <a:p>
            <a:pPr algn="just" marL="647697" indent="-323848" lvl="1">
              <a:lnSpc>
                <a:spcPts val="3899"/>
              </a:lnSpc>
              <a:buAutoNum type="arabicPeriod" startAt="1"/>
            </a:pPr>
            <a:r>
              <a:rPr lang="en-US" sz="2999" spc="59">
                <a:solidFill>
                  <a:srgbClr val="02051A"/>
                </a:solidFill>
                <a:latin typeface="Montserrat"/>
                <a:ea typeface="Montserrat"/>
                <a:cs typeface="Montserrat"/>
                <a:sym typeface="Montserrat"/>
              </a:rPr>
              <a:t>Adições futuras (tributos e contrapartidas urbanísticas)</a:t>
            </a:r>
          </a:p>
          <a:p>
            <a:pPr algn="just">
              <a:lnSpc>
                <a:spcPts val="3899"/>
              </a:lnSpc>
            </a:pPr>
            <a:r>
              <a:rPr lang="en-US" sz="2999" spc="59">
                <a:solidFill>
                  <a:srgbClr val="02051A"/>
                </a:solidFill>
                <a:latin typeface="Montserrat"/>
                <a:ea typeface="Montserrat"/>
                <a:cs typeface="Montserrat"/>
                <a:sym typeface="Montserrat"/>
              </a:rPr>
              <a:t> </a:t>
            </a:r>
            <a:r>
              <a:rPr lang="en-US" b="true" sz="2999" spc="59">
                <a:solidFill>
                  <a:srgbClr val="02051A"/>
                </a:solidFill>
                <a:latin typeface="Montserrat Bold"/>
                <a:ea typeface="Montserrat Bold"/>
                <a:cs typeface="Montserrat Bold"/>
                <a:sym typeface="Montserrat Bold"/>
              </a:rPr>
              <a:t>Atualização: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Pelo IPCA (ou índice que o substitua)</a:t>
            </a:r>
          </a:p>
          <a:p>
            <a:pPr algn="just">
              <a:lnSpc>
                <a:spcPts val="3899"/>
              </a:lnSpc>
            </a:pPr>
            <a:r>
              <a:rPr lang="en-US" b="true" sz="2999" spc="59">
                <a:solidFill>
                  <a:srgbClr val="02051A"/>
                </a:solidFill>
                <a:latin typeface="Montserrat Bold"/>
                <a:ea typeface="Montserrat Bold"/>
                <a:cs typeface="Montserrat Bold"/>
                <a:sym typeface="Montserrat Bold"/>
              </a:rPr>
              <a:t>Fusões </a:t>
            </a:r>
            <a:r>
              <a:rPr lang="en-US" b="true" sz="2999" spc="59">
                <a:solidFill>
                  <a:srgbClr val="02051A"/>
                </a:solidFill>
                <a:latin typeface="Montserrat Bold"/>
                <a:ea typeface="Montserrat Bold"/>
                <a:cs typeface="Montserrat Bold"/>
                <a:sym typeface="Montserrat Bold"/>
              </a:rPr>
              <a:t>e divisões de imóveis:</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Redutor é somado ou repartido proporcion</a:t>
            </a:r>
            <a:r>
              <a:rPr lang="en-US" sz="2999" spc="59">
                <a:solidFill>
                  <a:srgbClr val="02051A"/>
                </a:solidFill>
                <a:latin typeface="Montserrat"/>
                <a:ea typeface="Montserrat"/>
                <a:cs typeface="Montserrat"/>
                <a:sym typeface="Montserrat"/>
              </a:rPr>
              <a:t>almen</a:t>
            </a:r>
            <a:r>
              <a:rPr lang="en-US" sz="2999" spc="59">
                <a:solidFill>
                  <a:srgbClr val="02051A"/>
                </a:solidFill>
                <a:latin typeface="Montserrat"/>
                <a:ea typeface="Montserrat"/>
                <a:cs typeface="Montserrat"/>
                <a:sym typeface="Montserrat"/>
              </a:rPr>
              <a:t>te:</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Por valor de mercado ou, se não possível, por área</a:t>
            </a:r>
          </a:p>
          <a:p>
            <a:pPr algn="just">
              <a:lnSpc>
                <a:spcPts val="3899"/>
              </a:lnSpc>
            </a:pPr>
            <a:r>
              <a:rPr lang="en-US" sz="2999" spc="59">
                <a:solidFill>
                  <a:srgbClr val="02051A"/>
                </a:solidFill>
                <a:latin typeface="Montserrat"/>
                <a:ea typeface="Montserrat"/>
                <a:cs typeface="Montserrat"/>
                <a:sym typeface="Montserrat"/>
              </a:rPr>
              <a:t> </a:t>
            </a:r>
            <a:r>
              <a:rPr lang="en-US" b="true" sz="2999" spc="59">
                <a:solidFill>
                  <a:srgbClr val="02051A"/>
                </a:solidFill>
                <a:latin typeface="Montserrat Bold"/>
                <a:ea typeface="Montserrat Bold"/>
                <a:cs typeface="Montserrat Bold"/>
                <a:sym typeface="Montserrat Bold"/>
              </a:rPr>
              <a:t>Exceções:</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Aplicações específicas em loteamentos com parcerias.</a:t>
            </a:r>
          </a:p>
          <a:p>
            <a:pPr algn="just">
              <a:lnSpc>
                <a:spcPts val="3899"/>
              </a:lnSpc>
            </a:pP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VALOR INICIAL DO REDUTOR (ART. 258)</a:t>
            </a:r>
          </a:p>
        </p:txBody>
      </p:sp>
      <p:sp>
        <p:nvSpPr>
          <p:cNvPr name="TextBox 7" id="7"/>
          <p:cNvSpPr txBox="true"/>
          <p:nvPr/>
        </p:nvSpPr>
        <p:spPr>
          <a:xfrm rot="0">
            <a:off x="987671" y="2902329"/>
            <a:ext cx="16271629" cy="629602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Depende da data de aquisição e da natureza do imóvel:</a:t>
            </a:r>
          </a:p>
          <a:p>
            <a:pPr algn="just">
              <a:lnSpc>
                <a:spcPts val="3899"/>
              </a:lnSpc>
            </a:pPr>
            <a:r>
              <a:rPr lang="en-US" sz="2999" spc="59">
                <a:solidFill>
                  <a:srgbClr val="02051A"/>
                </a:solidFill>
                <a:latin typeface="Montserrat"/>
                <a:ea typeface="Montserrat"/>
                <a:cs typeface="Montserrat"/>
                <a:sym typeface="Montserrat"/>
              </a:rPr>
              <a:t> Imóveis existentes em 31/12/2026:</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Valor de aquisição atualizado (IPCA)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Ou, por opção, valor de referência oficial (Art. 256)</a:t>
            </a:r>
          </a:p>
          <a:p>
            <a:pPr algn="just">
              <a:lnSpc>
                <a:spcPts val="3899"/>
              </a:lnSpc>
            </a:pPr>
            <a:r>
              <a:rPr lang="en-US" b="true" sz="2999" spc="59">
                <a:solidFill>
                  <a:srgbClr val="02051A"/>
                </a:solidFill>
                <a:latin typeface="Montserrat Bold"/>
                <a:ea typeface="Montserrat Bold"/>
                <a:cs typeface="Montserrat Bold"/>
                <a:sym typeface="Montserrat Bold"/>
              </a:rPr>
              <a:t>Imóv</a:t>
            </a:r>
            <a:r>
              <a:rPr lang="en-US" b="true" sz="2999" spc="59">
                <a:solidFill>
                  <a:srgbClr val="02051A"/>
                </a:solidFill>
                <a:latin typeface="Montserrat Bold"/>
                <a:ea typeface="Montserrat Bold"/>
                <a:cs typeface="Montserrat Bold"/>
                <a:sym typeface="Montserrat Bold"/>
              </a:rPr>
              <a:t>eis em construção nessa data:</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Valor do terreno</a:t>
            </a:r>
            <a:r>
              <a:rPr lang="en-US" sz="2999" spc="59">
                <a:solidFill>
                  <a:srgbClr val="02051A"/>
                </a:solidFill>
                <a:latin typeface="Montserrat"/>
                <a:ea typeface="Montserrat"/>
                <a:cs typeface="Montserrat"/>
                <a:sym typeface="Montserrat"/>
              </a:rPr>
              <a:t> a</a:t>
            </a:r>
            <a:r>
              <a:rPr lang="en-US" sz="2999" spc="59">
                <a:solidFill>
                  <a:srgbClr val="02051A"/>
                </a:solidFill>
                <a:latin typeface="Montserrat"/>
                <a:ea typeface="Montserrat"/>
                <a:cs typeface="Montserrat"/>
                <a:sym typeface="Montserrat"/>
              </a:rPr>
              <a:t>tualizado + custo comprovado com bens/serviços a</a:t>
            </a:r>
            <a:r>
              <a:rPr lang="en-US" sz="2999" spc="59">
                <a:solidFill>
                  <a:srgbClr val="02051A"/>
                </a:solidFill>
                <a:latin typeface="Montserrat"/>
                <a:ea typeface="Montserrat"/>
                <a:cs typeface="Montserrat"/>
                <a:sym typeface="Montserrat"/>
              </a:rPr>
              <a:t>dquiridos até 31/12/2026</a:t>
            </a:r>
          </a:p>
          <a:p>
            <a:pPr algn="just">
              <a:lnSpc>
                <a:spcPts val="3899"/>
              </a:lnSpc>
            </a:pPr>
            <a:r>
              <a:rPr lang="en-US" b="true" sz="2999" spc="59">
                <a:solidFill>
                  <a:srgbClr val="02051A"/>
                </a:solidFill>
                <a:latin typeface="Montserrat Bold"/>
                <a:ea typeface="Montserrat Bold"/>
                <a:cs typeface="Montserrat Bold"/>
                <a:sym typeface="Montserrat Bold"/>
              </a:rPr>
              <a:t>Imóveis adquiridos </a:t>
            </a:r>
            <a:r>
              <a:rPr lang="en-US" b="true" sz="2999" spc="59">
                <a:solidFill>
                  <a:srgbClr val="02051A"/>
                </a:solidFill>
                <a:latin typeface="Montserrat Bold"/>
                <a:ea typeface="Montserrat Bold"/>
                <a:cs typeface="Montserrat Bold"/>
                <a:sym typeface="Montserrat Bold"/>
              </a:rPr>
              <a:t>após 01/01/2027</a:t>
            </a:r>
            <a:r>
              <a:rPr lang="en-US" b="true" sz="2999" spc="59">
                <a:solidFill>
                  <a:srgbClr val="02051A"/>
                </a:solidFill>
                <a:latin typeface="Montserrat Bold"/>
                <a:ea typeface="Montserrat Bold"/>
                <a:cs typeface="Montserrat Bold"/>
                <a:sym typeface="Montserrat Bold"/>
              </a:rPr>
              <a:t>:</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V</a:t>
            </a:r>
            <a:r>
              <a:rPr lang="en-US" sz="2999" spc="59">
                <a:solidFill>
                  <a:srgbClr val="02051A"/>
                </a:solidFill>
                <a:latin typeface="Montserrat"/>
                <a:ea typeface="Montserrat"/>
                <a:cs typeface="Montserrat"/>
                <a:sym typeface="Montserrat"/>
              </a:rPr>
              <a:t>alor de aquisição no ato da</a:t>
            </a:r>
            <a:r>
              <a:rPr lang="en-US" sz="2999" spc="59">
                <a:solidFill>
                  <a:srgbClr val="02051A"/>
                </a:solidFill>
                <a:latin typeface="Montserrat"/>
                <a:ea typeface="Montserrat"/>
                <a:cs typeface="Montserrat"/>
                <a:sym typeface="Montserrat"/>
              </a:rPr>
              <a:t> </a:t>
            </a:r>
            <a:r>
              <a:rPr lang="en-US" sz="2999" spc="59">
                <a:solidFill>
                  <a:srgbClr val="02051A"/>
                </a:solidFill>
                <a:latin typeface="Montserrat"/>
                <a:ea typeface="Montserrat"/>
                <a:cs typeface="Montserrat"/>
                <a:sym typeface="Montserrat"/>
              </a:rPr>
              <a:t>compra</a:t>
            </a:r>
          </a:p>
          <a:p>
            <a:pPr algn="just">
              <a:lnSpc>
                <a:spcPts val="3899"/>
              </a:lnSpc>
            </a:pPr>
            <a:r>
              <a:rPr lang="en-US" b="true" sz="2999" spc="59">
                <a:solidFill>
                  <a:srgbClr val="02051A"/>
                </a:solidFill>
                <a:latin typeface="Montserrat Bold"/>
                <a:ea typeface="Montserrat Bold"/>
                <a:cs typeface="Montserrat Bold"/>
                <a:sym typeface="Montserrat Bold"/>
              </a:rPr>
              <a:t>Dat</a:t>
            </a:r>
            <a:r>
              <a:rPr lang="en-US" b="true" sz="2999" spc="59">
                <a:solidFill>
                  <a:srgbClr val="02051A"/>
                </a:solidFill>
                <a:latin typeface="Montserrat Bold"/>
                <a:ea typeface="Montserrat Bold"/>
                <a:cs typeface="Montserrat Bold"/>
                <a:sym typeface="Montserrat Bold"/>
              </a:rPr>
              <a:t>a de constituição: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31/12/2026 (casos I e II)</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Data da operação (caso III)</a:t>
            </a:r>
          </a:p>
          <a:p>
            <a:pPr algn="just">
              <a:lnSpc>
                <a:spcPts val="3899"/>
              </a:lnSpc>
            </a:pP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LIMITAÇÕES E AJUSTES NO VALOR</a:t>
            </a:r>
          </a:p>
        </p:txBody>
      </p:sp>
      <p:sp>
        <p:nvSpPr>
          <p:cNvPr name="TextBox 7" id="7"/>
          <p:cNvSpPr txBox="true"/>
          <p:nvPr/>
        </p:nvSpPr>
        <p:spPr>
          <a:xfrm rot="0">
            <a:off x="987671" y="2902329"/>
            <a:ext cx="16271629" cy="5324475"/>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Limite ao redutor (Art. 258, §5º):</a:t>
            </a:r>
          </a:p>
          <a:p>
            <a:pPr algn="just">
              <a:lnSpc>
                <a:spcPts val="3899"/>
              </a:lnSpc>
            </a:pPr>
            <a:r>
              <a:rPr lang="en-US" b="true" sz="2999" spc="59">
                <a:solidFill>
                  <a:srgbClr val="02051A"/>
                </a:solidFill>
                <a:latin typeface="Montserrat Bold"/>
                <a:ea typeface="Montserrat Bold"/>
                <a:cs typeface="Montserrat Bold"/>
                <a:sym typeface="Montserrat Bold"/>
              </a:rPr>
              <a:t> </a:t>
            </a:r>
            <a:r>
              <a:rPr lang="en-US" sz="2999" spc="59">
                <a:solidFill>
                  <a:srgbClr val="02051A"/>
                </a:solidFill>
                <a:latin typeface="Montserrat"/>
                <a:ea typeface="Montserrat"/>
                <a:cs typeface="Montserrat"/>
                <a:sym typeface="Montserrat"/>
              </a:rPr>
              <a:t>O valor é limitado ao valor de aquisição do imóvel corrigido, se:</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Revendido em menos de 3 anos</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Adquirido de outro contribuinte regular</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S</a:t>
            </a:r>
            <a:r>
              <a:rPr lang="en-US" sz="2999" spc="59">
                <a:solidFill>
                  <a:srgbClr val="02051A"/>
                </a:solidFill>
                <a:latin typeface="Montserrat"/>
                <a:ea typeface="Montserrat"/>
                <a:cs typeface="Montserrat"/>
                <a:sym typeface="Montserrat"/>
              </a:rPr>
              <a:t>em comprovação de:</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Pagamento de IR sobre ganho</a:t>
            </a:r>
            <a:r>
              <a:rPr lang="en-US" sz="2999" spc="59">
                <a:solidFill>
                  <a:srgbClr val="02051A"/>
                </a:solidFill>
                <a:latin typeface="Montserrat"/>
                <a:ea typeface="Montserrat"/>
                <a:cs typeface="Montserrat"/>
                <a:sym typeface="Montserrat"/>
              </a:rPr>
              <a:t> de capi</a:t>
            </a:r>
            <a:r>
              <a:rPr lang="en-US" sz="2999" spc="59">
                <a:solidFill>
                  <a:srgbClr val="02051A"/>
                </a:solidFill>
                <a:latin typeface="Montserrat"/>
                <a:ea typeface="Montserrat"/>
                <a:cs typeface="Montserrat"/>
                <a:sym typeface="Montserrat"/>
              </a:rPr>
              <a:t>tal</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Pagamento de ITBI</a:t>
            </a:r>
          </a:p>
          <a:p>
            <a:pPr algn="just" marL="1295394" indent="-431798" lvl="2">
              <a:lnSpc>
                <a:spcPts val="3899"/>
              </a:lnSpc>
              <a:buFont typeface="Arial"/>
              <a:buChar char="⚬"/>
            </a:pPr>
          </a:p>
          <a:p>
            <a:pPr algn="just">
              <a:lnSpc>
                <a:spcPts val="3899"/>
              </a:lnSpc>
            </a:pPr>
            <a:r>
              <a:rPr lang="en-US" sz="2999" spc="59">
                <a:solidFill>
                  <a:srgbClr val="02051A"/>
                </a:solidFill>
                <a:latin typeface="Montserrat"/>
                <a:ea typeface="Montserrat"/>
                <a:cs typeface="Montserrat"/>
                <a:sym typeface="Montserrat"/>
              </a:rPr>
              <a:t>🔍 </a:t>
            </a:r>
            <a:r>
              <a:rPr lang="en-US" b="true" sz="2999" spc="59">
                <a:solidFill>
                  <a:srgbClr val="02051A"/>
                </a:solidFill>
                <a:latin typeface="Montserrat Bold"/>
                <a:ea typeface="Montserrat Bold"/>
                <a:cs typeface="Montserrat Bold"/>
                <a:sym typeface="Montserrat Bold"/>
              </a:rPr>
              <a:t>Autoridade fiscal pode revisa</a:t>
            </a:r>
            <a:r>
              <a:rPr lang="en-US" b="true" sz="2999" spc="59">
                <a:solidFill>
                  <a:srgbClr val="02051A"/>
                </a:solidFill>
                <a:latin typeface="Montserrat Bold"/>
                <a:ea typeface="Montserrat Bold"/>
                <a:cs typeface="Montserrat Bold"/>
                <a:sym typeface="Montserrat Bold"/>
              </a:rPr>
              <a:t>r</a:t>
            </a:r>
            <a:r>
              <a:rPr lang="en-US" sz="2999" spc="59">
                <a:solidFill>
                  <a:srgbClr val="02051A"/>
                </a:solidFill>
                <a:latin typeface="Montserrat"/>
                <a:ea typeface="Montserrat"/>
                <a:cs typeface="Montserrat"/>
                <a:sym typeface="Montserrat"/>
              </a:rPr>
              <a:t> o valor declarado </a:t>
            </a:r>
            <a:r>
              <a:rPr lang="en-US" sz="2999" spc="59">
                <a:solidFill>
                  <a:srgbClr val="02051A"/>
                </a:solidFill>
                <a:latin typeface="Montserrat"/>
                <a:ea typeface="Montserrat"/>
                <a:cs typeface="Montserrat"/>
                <a:sym typeface="Montserrat"/>
              </a:rPr>
              <a:t>se </a:t>
            </a:r>
            <a:r>
              <a:rPr lang="en-US" sz="2999" spc="59">
                <a:solidFill>
                  <a:srgbClr val="02051A"/>
                </a:solidFill>
                <a:latin typeface="Montserrat"/>
                <a:ea typeface="Montserrat"/>
                <a:cs typeface="Montserrat"/>
                <a:sym typeface="Montserrat"/>
              </a:rPr>
              <a:t>estiver em desacordo com o valor de mercado.</a:t>
            </a:r>
          </a:p>
          <a:p>
            <a:pPr algn="just">
              <a:lnSpc>
                <a:spcPts val="3899"/>
              </a:lnSpc>
            </a:pP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Freeform 5" id="5"/>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39207"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CONTRAPARTIDAS E CRÉDITOS (ART. 258, §§6º A 9º)</a:t>
            </a:r>
          </a:p>
        </p:txBody>
      </p:sp>
      <p:sp>
        <p:nvSpPr>
          <p:cNvPr name="TextBox 7" id="7"/>
          <p:cNvSpPr txBox="true"/>
          <p:nvPr/>
        </p:nvSpPr>
        <p:spPr>
          <a:xfrm rot="0">
            <a:off x="987671" y="2902329"/>
            <a:ext cx="16271629" cy="5810250"/>
          </a:xfrm>
          <a:prstGeom prst="rect">
            <a:avLst/>
          </a:prstGeom>
        </p:spPr>
        <p:txBody>
          <a:bodyPr anchor="t" rtlCol="false" tIns="0" lIns="0" bIns="0" rIns="0">
            <a:spAutoFit/>
          </a:bodyPr>
          <a:lstStyle/>
          <a:p>
            <a:pPr algn="just">
              <a:lnSpc>
                <a:spcPts val="3899"/>
              </a:lnSpc>
            </a:pPr>
            <a:r>
              <a:rPr lang="en-US" b="true" sz="2999" spc="59">
                <a:solidFill>
                  <a:srgbClr val="02051A"/>
                </a:solidFill>
                <a:latin typeface="Montserrat Bold"/>
                <a:ea typeface="Montserrat Bold"/>
                <a:cs typeface="Montserrat Bold"/>
                <a:sym typeface="Montserrat Bold"/>
              </a:rPr>
              <a:t>Adições ao redutor (Art. 257, §6º):</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Valores pagos de ITBI e laudêmio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Contrapartidas urbanísticas e ambientais, como:</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Outorga onerosa</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Doação de áreas públicas</a:t>
            </a:r>
          </a:p>
          <a:p>
            <a:pPr algn="just" marL="1295394" indent="-431798" lvl="2">
              <a:lnSpc>
                <a:spcPts val="3899"/>
              </a:lnSpc>
              <a:buFont typeface="Arial"/>
              <a:buChar char="⚬"/>
            </a:pPr>
            <a:r>
              <a:rPr lang="en-US" sz="2999" spc="59">
                <a:solidFill>
                  <a:srgbClr val="02051A"/>
                </a:solidFill>
                <a:latin typeface="Montserrat"/>
                <a:ea typeface="Montserrat"/>
                <a:cs typeface="Montserrat"/>
                <a:sym typeface="Montserrat"/>
              </a:rPr>
              <a:t>Ob</a:t>
            </a:r>
            <a:r>
              <a:rPr lang="en-US" sz="2999" spc="59">
                <a:solidFill>
                  <a:srgbClr val="02051A"/>
                </a:solidFill>
                <a:latin typeface="Montserrat"/>
                <a:ea typeface="Montserrat"/>
                <a:cs typeface="Montserrat"/>
                <a:sym typeface="Montserrat"/>
              </a:rPr>
              <a:t>rigações do registro imobiliário</a:t>
            </a:r>
          </a:p>
          <a:p>
            <a:pPr algn="just">
              <a:lnSpc>
                <a:spcPts val="3899"/>
              </a:lnSpc>
            </a:pPr>
            <a:r>
              <a:rPr lang="en-US" sz="2999" spc="59">
                <a:solidFill>
                  <a:srgbClr val="02051A"/>
                </a:solidFill>
                <a:latin typeface="Montserrat"/>
                <a:ea typeface="Montserrat"/>
                <a:cs typeface="Montserrat"/>
                <a:sym typeface="Montserrat"/>
              </a:rPr>
              <a:t> </a:t>
            </a:r>
            <a:r>
              <a:rPr lang="en-US" b="true" sz="2999" spc="59">
                <a:solidFill>
                  <a:srgbClr val="02051A"/>
                </a:solidFill>
                <a:latin typeface="Montserrat Bold"/>
                <a:ea typeface="Montserrat Bold"/>
                <a:cs typeface="Montserrat Bold"/>
                <a:sym typeface="Montserrat Bold"/>
              </a:rPr>
              <a:t>Vedação de crédito: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Não é permitido </a:t>
            </a:r>
            <a:r>
              <a:rPr lang="en-US" sz="2999" spc="59">
                <a:solidFill>
                  <a:srgbClr val="02051A"/>
                </a:solidFill>
                <a:latin typeface="Montserrat"/>
                <a:ea typeface="Montserrat"/>
                <a:cs typeface="Montserrat"/>
                <a:sym typeface="Montserrat"/>
              </a:rPr>
              <a:t>apropriar créditos de IBS/CBS sobre bens e serviços</a:t>
            </a:r>
            <a:r>
              <a:rPr lang="en-US" sz="2999" spc="59">
                <a:solidFill>
                  <a:srgbClr val="02051A"/>
                </a:solidFill>
                <a:latin typeface="Montserrat"/>
                <a:ea typeface="Montserrat"/>
                <a:cs typeface="Montserrat"/>
                <a:sym typeface="Montserrat"/>
              </a:rPr>
              <a:t> usados nas contrapartid</a:t>
            </a:r>
            <a:r>
              <a:rPr lang="en-US" sz="2999" spc="59">
                <a:solidFill>
                  <a:srgbClr val="02051A"/>
                </a:solidFill>
                <a:latin typeface="Montserrat"/>
                <a:ea typeface="Montserrat"/>
                <a:cs typeface="Montserrat"/>
                <a:sym typeface="Montserrat"/>
              </a:rPr>
              <a:t>as que integrem o redutor</a:t>
            </a:r>
          </a:p>
          <a:p>
            <a:pPr algn="just">
              <a:lnSpc>
                <a:spcPts val="3899"/>
              </a:lnSpc>
            </a:pPr>
            <a:r>
              <a:rPr lang="en-US" b="true" sz="2999" spc="59">
                <a:solidFill>
                  <a:srgbClr val="02051A"/>
                </a:solidFill>
                <a:latin typeface="Montserrat Bold"/>
                <a:ea typeface="Montserrat Bold"/>
                <a:cs typeface="Montserrat Bold"/>
                <a:sym typeface="Montserrat Bold"/>
              </a:rPr>
              <a:t>Data de constituiçã</a:t>
            </a:r>
            <a:r>
              <a:rPr lang="en-US" b="true" sz="2999" spc="59">
                <a:solidFill>
                  <a:srgbClr val="02051A"/>
                </a:solidFill>
                <a:latin typeface="Montserrat Bold"/>
                <a:ea typeface="Montserrat Bold"/>
                <a:cs typeface="Montserrat Bold"/>
                <a:sym typeface="Montserrat Bold"/>
              </a:rPr>
              <a:t>o:</a:t>
            </a:r>
          </a:p>
          <a:p>
            <a:pPr algn="just" marL="647697" indent="-323848" lvl="1">
              <a:lnSpc>
                <a:spcPts val="3899"/>
              </a:lnSpc>
              <a:buFont typeface="Arial"/>
              <a:buChar char="•"/>
            </a:pPr>
            <a:r>
              <a:rPr lang="en-US" sz="2999" spc="59">
                <a:solidFill>
                  <a:srgbClr val="02051A"/>
                </a:solidFill>
                <a:latin typeface="Montserrat"/>
                <a:ea typeface="Montserrat"/>
                <a:cs typeface="Montserrat"/>
                <a:sym typeface="Montserrat"/>
              </a:rPr>
              <a:t>No pagamento </a:t>
            </a:r>
            <a:r>
              <a:rPr lang="en-US" sz="2999" spc="59">
                <a:solidFill>
                  <a:srgbClr val="02051A"/>
                </a:solidFill>
                <a:latin typeface="Montserrat"/>
                <a:ea typeface="Montserrat"/>
                <a:cs typeface="Montserrat"/>
                <a:sym typeface="Montserrat"/>
              </a:rPr>
              <a:t>ef</a:t>
            </a:r>
            <a:r>
              <a:rPr lang="en-US" sz="2999" spc="59">
                <a:solidFill>
                  <a:srgbClr val="02051A"/>
                </a:solidFill>
                <a:latin typeface="Montserrat"/>
                <a:ea typeface="Montserrat"/>
                <a:cs typeface="Montserrat"/>
                <a:sym typeface="Montserrat"/>
              </a:rPr>
              <a:t>etivo ou na transferência do bem ao poder público</a:t>
            </a:r>
          </a:p>
          <a:p>
            <a:pPr algn="just">
              <a:lnSpc>
                <a:spcPts val="3899"/>
              </a:lnSpc>
            </a:pP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sp>
        <p:nvSpPr>
          <p:cNvPr name="TextBox 5" id="5"/>
          <p:cNvSpPr txBox="true"/>
          <p:nvPr/>
        </p:nvSpPr>
        <p:spPr>
          <a:xfrm rot="0">
            <a:off x="1104082" y="1185101"/>
            <a:ext cx="11650085" cy="6116574"/>
          </a:xfrm>
          <a:prstGeom prst="rect">
            <a:avLst/>
          </a:prstGeom>
        </p:spPr>
        <p:txBody>
          <a:bodyPr anchor="t" rtlCol="false" tIns="0" lIns="0" bIns="0" rIns="0">
            <a:spAutoFit/>
          </a:bodyPr>
          <a:lstStyle/>
          <a:p>
            <a:pPr algn="just">
              <a:lnSpc>
                <a:spcPts val="2346"/>
              </a:lnSpc>
            </a:pPr>
            <a:r>
              <a:rPr lang="en-US" sz="1700">
                <a:solidFill>
                  <a:srgbClr val="02051A"/>
                </a:solidFill>
                <a:latin typeface="Montserrat"/>
                <a:ea typeface="Montserrat"/>
                <a:cs typeface="Montserrat"/>
                <a:sym typeface="Montserrat"/>
              </a:rPr>
              <a:t> </a:t>
            </a:r>
            <a:r>
              <a:rPr lang="en-US" sz="1700" b="true">
                <a:solidFill>
                  <a:srgbClr val="02051A"/>
                </a:solidFill>
                <a:latin typeface="Montserrat Bold"/>
                <a:ea typeface="Montserrat Bold"/>
                <a:cs typeface="Montserrat Bold"/>
                <a:sym typeface="Montserrat Bold"/>
              </a:rPr>
              <a:t>Subseção II</a:t>
            </a:r>
          </a:p>
          <a:p>
            <a:pPr algn="just">
              <a:lnSpc>
                <a:spcPts val="2346"/>
              </a:lnSpc>
            </a:pPr>
            <a:r>
              <a:rPr lang="en-US" sz="1700">
                <a:solidFill>
                  <a:srgbClr val="02051A"/>
                </a:solidFill>
                <a:latin typeface="Montserrat"/>
                <a:ea typeface="Montserrat"/>
                <a:cs typeface="Montserrat"/>
                <a:sym typeface="Montserrat"/>
              </a:rPr>
              <a:t> </a:t>
            </a:r>
            <a:r>
              <a:rPr lang="en-US" sz="1700" b="true">
                <a:solidFill>
                  <a:srgbClr val="02051A"/>
                </a:solidFill>
                <a:latin typeface="Montserrat Bold"/>
                <a:ea typeface="Montserrat Bold"/>
                <a:cs typeface="Montserrat Bold"/>
                <a:sym typeface="Montserrat Bold"/>
              </a:rPr>
              <a:t>Do Redutor de Ajuste</a:t>
            </a:r>
          </a:p>
          <a:p>
            <a:pPr algn="just">
              <a:lnSpc>
                <a:spcPts val="2346"/>
              </a:lnSpc>
            </a:pPr>
            <a:r>
              <a:rPr lang="en-US" sz="1700">
                <a:solidFill>
                  <a:srgbClr val="02051A"/>
                </a:solidFill>
                <a:latin typeface="Montserrat"/>
                <a:ea typeface="Montserrat"/>
                <a:cs typeface="Montserrat"/>
                <a:sym typeface="Montserrat"/>
              </a:rPr>
              <a:t> </a:t>
            </a:r>
            <a:r>
              <a:rPr lang="en-US" sz="1700" b="true">
                <a:solidFill>
                  <a:srgbClr val="02051A"/>
                </a:solidFill>
                <a:latin typeface="Montserrat Medium"/>
                <a:ea typeface="Montserrat Medium"/>
                <a:cs typeface="Montserrat Medium"/>
                <a:sym typeface="Montserrat Medium"/>
              </a:rPr>
              <a:t>Art. 257. A partir de 1º de janeiro de 2027, será vinculado a cada imóvel de propriedade de contribuinte sujeito ao regime regular do IBS e da CBS valor correspondente ao respectivo redutor de ajuste, nos termos do regulamento.</a:t>
            </a:r>
          </a:p>
          <a:p>
            <a:pPr algn="just">
              <a:lnSpc>
                <a:spcPts val="2346"/>
              </a:lnSpc>
            </a:pPr>
            <a:r>
              <a:rPr lang="en-US" b="true" sz="1700">
                <a:solidFill>
                  <a:srgbClr val="02051A"/>
                </a:solidFill>
                <a:latin typeface="Montserrat Medium"/>
                <a:ea typeface="Montserrat Medium"/>
                <a:cs typeface="Montserrat Medium"/>
                <a:sym typeface="Montserrat Medium"/>
              </a:rPr>
              <a:t> </a:t>
            </a:r>
            <a:r>
              <a:rPr lang="en-US" b="true" sz="1700">
                <a:solidFill>
                  <a:srgbClr val="02051A"/>
                </a:solidFill>
                <a:latin typeface="Montserrat Bold"/>
                <a:ea typeface="Montserrat Bold"/>
                <a:cs typeface="Montserrat Bold"/>
                <a:sym typeface="Montserrat Bold"/>
              </a:rPr>
              <a:t>§ 6º INTEGRAM O REDUTOR DE AJUSTE RELATIVO AO BEM IMÓVEL, NA DATA DO EFETIVO PAGAMENTO:</a:t>
            </a:r>
          </a:p>
          <a:p>
            <a:pPr algn="just">
              <a:lnSpc>
                <a:spcPts val="2346"/>
              </a:lnSpc>
            </a:pPr>
            <a:r>
              <a:rPr lang="en-US" b="true" sz="1700">
                <a:solidFill>
                  <a:srgbClr val="02051A"/>
                </a:solidFill>
                <a:latin typeface="Montserrat Bold"/>
                <a:ea typeface="Montserrat Bold"/>
                <a:cs typeface="Montserrat Bold"/>
                <a:sym typeface="Montserrat Bold"/>
              </a:rPr>
              <a:t> I - O VALOR DO IMPOSTO SOBRE A TRANSMISSÃO DE BENS IMÓVEIS (ITBI) E DO LAUDÊMIO INCIDENTES NA AQUISIÇÃO DO IMÓVEL AO QUAL SE REFERE O REDUTOR DE AJUSTE;</a:t>
            </a:r>
            <a:r>
              <a:rPr lang="en-US" b="true" sz="1700">
                <a:solidFill>
                  <a:srgbClr val="02051A"/>
                </a:solidFill>
                <a:latin typeface="Montserrat Medium"/>
                <a:ea typeface="Montserrat Medium"/>
                <a:cs typeface="Montserrat Medium"/>
                <a:sym typeface="Montserrat Medium"/>
              </a:rPr>
              <a:t> E</a:t>
            </a:r>
          </a:p>
          <a:p>
            <a:pPr algn="just">
              <a:lnSpc>
                <a:spcPts val="2346"/>
              </a:lnSpc>
            </a:pPr>
            <a:r>
              <a:rPr lang="en-US" b="true" sz="1700">
                <a:solidFill>
                  <a:srgbClr val="02051A"/>
                </a:solidFill>
                <a:latin typeface="Montserrat Medium"/>
                <a:ea typeface="Montserrat Medium"/>
                <a:cs typeface="Montserrat Medium"/>
                <a:sym typeface="Montserrat Medium"/>
              </a:rPr>
              <a:t> II - AS CONTRAPARTIDAS DE ORDEM URBANÍSTICA E AMBIENTAIS PAGAS OU ENTREGUES AOS ENTES PÚBLICOS EM DECORRÊNCIA DE LEGISLAÇÃO FEDERAL, ESTADUAL OU MUNICIPAL, INCLUSIVE, MAS NÃO LIMITADAS, AOS VALORES DESPENDIDOS A TÍTULO DE OUTORGA ONEROSA DO DIREITO DE CONSTRUIR, DE OUTORGA ONEROSA POR ALTERAÇÃO DE USO, E DE QUAISQUER OUTRAS CONTRAPARTIDAS DEVIDAS A ÓRGÃOS PÚBLICOS PARA A EXECUÇÃO DO EMPREENDIMENTO IMOBILIÁRIO, DESDE QUE NÃO TENHAM SIDO INCLUÍDAS NO VALOR INICIAL DO REDUTOR DE AJUSTE DE QUE TRATA OCAPUT.(...)</a:t>
            </a:r>
          </a:p>
          <a:p>
            <a:pPr algn="just">
              <a:lnSpc>
                <a:spcPts val="2346"/>
              </a:lnSpc>
            </a:pPr>
          </a:p>
          <a:p>
            <a:pPr algn="just">
              <a:lnSpc>
                <a:spcPts val="2346"/>
              </a:lnSpc>
            </a:pPr>
          </a:p>
          <a:p>
            <a:pPr algn="just">
              <a:lnSpc>
                <a:spcPts val="2346"/>
              </a:lnSpc>
            </a:pPr>
            <a:r>
              <a:rPr lang="en-US" b="true" sz="1700">
                <a:solidFill>
                  <a:srgbClr val="02051A"/>
                </a:solidFill>
                <a:latin typeface="Montserrat Medium"/>
                <a:ea typeface="Montserrat Medium"/>
                <a:cs typeface="Montserrat Medium"/>
                <a:sym typeface="Montserrat Medium"/>
              </a:rPr>
              <a:t> </a:t>
            </a:r>
          </a:p>
          <a:p>
            <a:pPr algn="just">
              <a:lnSpc>
                <a:spcPts val="2070"/>
              </a:lnSpc>
            </a:pPr>
          </a:p>
          <a:p>
            <a:pPr algn="just">
              <a:lnSpc>
                <a:spcPts val="2070"/>
              </a:lnSpc>
            </a:pPr>
          </a:p>
        </p:txBody>
      </p:sp>
      <p:sp>
        <p:nvSpPr>
          <p:cNvPr name="TextBox 6" id="6"/>
          <p:cNvSpPr txBox="true"/>
          <p:nvPr/>
        </p:nvSpPr>
        <p:spPr>
          <a:xfrm rot="0">
            <a:off x="5271269" y="862012"/>
            <a:ext cx="3564285"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214/2025</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857250" y="1114425"/>
            <a:ext cx="16120093" cy="10166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 REDUTOR SOCIAL NA VENDA DE IMÓVEL RESIDENCIAL (ART. 259)</a:t>
            </a:r>
          </a:p>
        </p:txBody>
      </p:sp>
      <p:sp>
        <p:nvSpPr>
          <p:cNvPr name="TextBox 6" id="6"/>
          <p:cNvSpPr txBox="true"/>
          <p:nvPr/>
        </p:nvSpPr>
        <p:spPr>
          <a:xfrm rot="0">
            <a:off x="705714" y="2202192"/>
            <a:ext cx="16271629" cy="7298690"/>
          </a:xfrm>
          <a:prstGeom prst="rect">
            <a:avLst/>
          </a:prstGeom>
        </p:spPr>
        <p:txBody>
          <a:bodyPr anchor="t" rtlCol="false" tIns="0" lIns="0" bIns="0" rIns="0">
            <a:spAutoFit/>
          </a:bodyPr>
          <a:lstStyle/>
          <a:p>
            <a:pPr algn="just">
              <a:lnSpc>
                <a:spcPts val="3639"/>
              </a:lnSpc>
            </a:pPr>
            <a:r>
              <a:rPr lang="en-US" b="true" sz="2799" spc="55">
                <a:solidFill>
                  <a:srgbClr val="02051A"/>
                </a:solidFill>
                <a:latin typeface="Montserrat Bold"/>
                <a:ea typeface="Montserrat Bold"/>
                <a:cs typeface="Montserrat Bold"/>
                <a:sym typeface="Montserrat Bold"/>
              </a:rPr>
              <a:t>Objetivo: </a:t>
            </a:r>
            <a:r>
              <a:rPr lang="en-US" sz="2799" spc="55">
                <a:solidFill>
                  <a:srgbClr val="02051A"/>
                </a:solidFill>
                <a:latin typeface="Montserrat"/>
                <a:ea typeface="Montserrat"/>
                <a:cs typeface="Montserrat"/>
                <a:sym typeface="Montserrat"/>
              </a:rPr>
              <a:t>Tornar a venda de imóveis residenciais mais acessível, com desoneração parcial da base de cálculo.</a:t>
            </a:r>
          </a:p>
          <a:p>
            <a:pPr algn="just">
              <a:lnSpc>
                <a:spcPts val="3639"/>
              </a:lnSpc>
            </a:pPr>
            <a:r>
              <a:rPr lang="en-US" b="true" sz="2799" spc="55">
                <a:solidFill>
                  <a:srgbClr val="02051A"/>
                </a:solidFill>
                <a:latin typeface="Montserrat Bold"/>
                <a:ea typeface="Montserrat Bold"/>
                <a:cs typeface="Montserrat Bold"/>
                <a:sym typeface="Montserrat Bold"/>
              </a:rPr>
              <a:t> Dedução permitida da base de cálculo:</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R$ 100.000,00 p</a:t>
            </a:r>
            <a:r>
              <a:rPr lang="en-US" sz="2799" spc="55">
                <a:solidFill>
                  <a:srgbClr val="02051A"/>
                </a:solidFill>
                <a:latin typeface="Montserrat"/>
                <a:ea typeface="Montserrat"/>
                <a:cs typeface="Montserrat"/>
                <a:sym typeface="Montserrat"/>
              </a:rPr>
              <a:t>or imóvel residencial novo</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R$ 30.000,00 p</a:t>
            </a:r>
            <a:r>
              <a:rPr lang="en-US" sz="2799" spc="55">
                <a:solidFill>
                  <a:srgbClr val="02051A"/>
                </a:solidFill>
                <a:latin typeface="Montserrat"/>
                <a:ea typeface="Montserrat"/>
                <a:cs typeface="Montserrat"/>
                <a:sym typeface="Montserrat"/>
              </a:rPr>
              <a:t>or lote residencial</a:t>
            </a:r>
          </a:p>
          <a:p>
            <a:pPr algn="just">
              <a:lnSpc>
                <a:spcPts val="3639"/>
              </a:lnSpc>
            </a:pPr>
            <a:r>
              <a:rPr lang="en-US" sz="2799" spc="55">
                <a:solidFill>
                  <a:srgbClr val="02051A"/>
                </a:solidFill>
                <a:latin typeface="Montserrat"/>
                <a:ea typeface="Montserrat"/>
                <a:cs typeface="Montserrat"/>
                <a:sym typeface="Montserrat"/>
              </a:rPr>
              <a:t>Aplica-se após a dedução do</a:t>
            </a:r>
            <a:r>
              <a:rPr lang="en-US" sz="2799" spc="55">
                <a:solidFill>
                  <a:srgbClr val="02051A"/>
                </a:solidFill>
                <a:latin typeface="Montserrat"/>
                <a:ea typeface="Montserrat"/>
                <a:cs typeface="Montserrat"/>
                <a:sym typeface="Montserrat"/>
              </a:rPr>
              <a:t> R</a:t>
            </a:r>
            <a:r>
              <a:rPr lang="en-US" sz="2799" spc="55">
                <a:solidFill>
                  <a:srgbClr val="02051A"/>
                </a:solidFill>
                <a:latin typeface="Montserrat"/>
                <a:ea typeface="Montserrat"/>
                <a:cs typeface="Montserrat"/>
                <a:sym typeface="Montserrat"/>
              </a:rPr>
              <a:t>edutor de Ajuste</a:t>
            </a:r>
          </a:p>
          <a:p>
            <a:pPr algn="just">
              <a:lnSpc>
                <a:spcPts val="3639"/>
              </a:lnSpc>
            </a:pPr>
            <a:r>
              <a:rPr lang="en-US" sz="2799" spc="55">
                <a:solidFill>
                  <a:srgbClr val="02051A"/>
                </a:solidFill>
                <a:latin typeface="Montserrat"/>
                <a:ea typeface="Montserrat"/>
                <a:cs typeface="Montserrat"/>
                <a:sym typeface="Montserrat"/>
              </a:rPr>
              <a:t>l</a:t>
            </a:r>
            <a:r>
              <a:rPr lang="en-US" sz="2799" spc="55">
                <a:solidFill>
                  <a:srgbClr val="02051A"/>
                </a:solidFill>
                <a:latin typeface="Montserrat"/>
                <a:ea typeface="Montserrat"/>
                <a:cs typeface="Montserrat"/>
                <a:sym typeface="Montserrat"/>
              </a:rPr>
              <a:t>imitado </a:t>
            </a:r>
            <a:r>
              <a:rPr lang="en-US" sz="2799" spc="55">
                <a:solidFill>
                  <a:srgbClr val="02051A"/>
                </a:solidFill>
                <a:latin typeface="Montserrat"/>
                <a:ea typeface="Montserrat"/>
                <a:cs typeface="Montserrat"/>
                <a:sym typeface="Montserrat"/>
              </a:rPr>
              <a:t>ao valor da base de cálculo da operação</a:t>
            </a:r>
          </a:p>
          <a:p>
            <a:pPr algn="just">
              <a:lnSpc>
                <a:spcPts val="3639"/>
              </a:lnSpc>
            </a:pPr>
            <a:r>
              <a:rPr lang="en-US" b="true" sz="2799" spc="55">
                <a:solidFill>
                  <a:srgbClr val="02051A"/>
                </a:solidFill>
                <a:latin typeface="Montserrat Bold"/>
                <a:ea typeface="Montserrat Bold"/>
                <a:cs typeface="Montserrat Bold"/>
                <a:sym typeface="Montserrat Bold"/>
              </a:rPr>
              <a:t>Regras importantes: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Válido somente uma vez por imóvel</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Atualização</a:t>
            </a:r>
            <a:r>
              <a:rPr lang="en-US" sz="2799" spc="55">
                <a:solidFill>
                  <a:srgbClr val="02051A"/>
                </a:solidFill>
                <a:latin typeface="Montserrat"/>
                <a:ea typeface="Montserrat"/>
                <a:cs typeface="Montserrat"/>
                <a:sym typeface="Montserrat"/>
              </a:rPr>
              <a:t> mensal pelo IPCA</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Aplica-se proporcionalmente em contratos de parceri</a:t>
            </a:r>
            <a:r>
              <a:rPr lang="en-US" sz="2799" spc="55">
                <a:solidFill>
                  <a:srgbClr val="02051A"/>
                </a:solidFill>
                <a:latin typeface="Montserrat"/>
                <a:ea typeface="Montserrat"/>
                <a:cs typeface="Montserrat"/>
                <a:sym typeface="Montserrat"/>
              </a:rPr>
              <a:t>a no loteamento</a:t>
            </a:r>
          </a:p>
          <a:p>
            <a:pPr algn="just">
              <a:lnSpc>
                <a:spcPts val="3639"/>
              </a:lnSpc>
            </a:pPr>
            <a:r>
              <a:rPr lang="en-US" sz="2799" spc="55">
                <a:solidFill>
                  <a:srgbClr val="02051A"/>
                </a:solidFill>
                <a:latin typeface="Montserrat"/>
                <a:ea typeface="Montserrat"/>
                <a:cs typeface="Montserrat"/>
                <a:sym typeface="Montserrat"/>
              </a:rPr>
              <a:t> </a:t>
            </a:r>
            <a:r>
              <a:rPr lang="en-US" b="true" sz="2799" spc="55">
                <a:solidFill>
                  <a:srgbClr val="02051A"/>
                </a:solidFill>
                <a:latin typeface="Montserrat Bold"/>
                <a:ea typeface="Montserrat Bold"/>
                <a:cs typeface="Montserrat Bold"/>
                <a:sym typeface="Montserrat Bold"/>
              </a:rPr>
              <a:t>Definições (Art. 259, §1º):</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Imóvel residencial: construído e usado para habitaçã</a:t>
            </a:r>
            <a:r>
              <a:rPr lang="en-US" sz="2799" spc="55">
                <a:solidFill>
                  <a:srgbClr val="02051A"/>
                </a:solidFill>
                <a:latin typeface="Montserrat"/>
                <a:ea typeface="Montserrat"/>
                <a:cs typeface="Montserrat"/>
                <a:sym typeface="Montserrat"/>
              </a:rPr>
              <a:t>o</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L</a:t>
            </a:r>
            <a:r>
              <a:rPr lang="en-US" sz="2799" spc="55">
                <a:solidFill>
                  <a:srgbClr val="02051A"/>
                </a:solidFill>
                <a:latin typeface="Montserrat"/>
                <a:ea typeface="Montserrat"/>
                <a:cs typeface="Montserrat"/>
                <a:sym typeface="Montserrat"/>
              </a:rPr>
              <a:t>ote residencial: unidade legalizada pela Lei 6.766/79 ou condomínio de lotes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Imóvel novo: nunca ocupado (regulamento definirá)</a:t>
            </a:r>
          </a:p>
          <a:p>
            <a:pPr algn="just">
              <a:lnSpc>
                <a:spcPts val="3639"/>
              </a:lnSpc>
            </a:pP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857250"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REDUTOR SOCIAL NA LOCAÇÃO PARA MORADIA (ART. 260)</a:t>
            </a:r>
          </a:p>
        </p:txBody>
      </p:sp>
      <p:sp>
        <p:nvSpPr>
          <p:cNvPr name="TextBox 6" id="6"/>
          <p:cNvSpPr txBox="true"/>
          <p:nvPr/>
        </p:nvSpPr>
        <p:spPr>
          <a:xfrm rot="0">
            <a:off x="705714" y="2430792"/>
            <a:ext cx="16271629" cy="4098290"/>
          </a:xfrm>
          <a:prstGeom prst="rect">
            <a:avLst/>
          </a:prstGeom>
        </p:spPr>
        <p:txBody>
          <a:bodyPr anchor="t" rtlCol="false" tIns="0" lIns="0" bIns="0" rIns="0">
            <a:spAutoFit/>
          </a:bodyPr>
          <a:lstStyle/>
          <a:p>
            <a:pPr algn="just">
              <a:lnSpc>
                <a:spcPts val="3639"/>
              </a:lnSpc>
            </a:pPr>
            <a:r>
              <a:rPr lang="en-US" b="true" sz="2799" spc="55">
                <a:solidFill>
                  <a:srgbClr val="02051A"/>
                </a:solidFill>
                <a:latin typeface="Montserrat Bold"/>
                <a:ea typeface="Montserrat Bold"/>
                <a:cs typeface="Montserrat Bold"/>
                <a:sym typeface="Montserrat Bold"/>
              </a:rPr>
              <a:t> Locações residenciais por contribuintes do regime regular do IBS/CBS</a:t>
            </a:r>
          </a:p>
          <a:p>
            <a:pPr algn="just">
              <a:lnSpc>
                <a:spcPts val="3639"/>
              </a:lnSpc>
            </a:pPr>
          </a:p>
          <a:p>
            <a:pPr algn="just">
              <a:lnSpc>
                <a:spcPts val="3639"/>
              </a:lnSpc>
            </a:pPr>
            <a:r>
              <a:rPr lang="en-US" b="true" sz="2799" spc="55">
                <a:solidFill>
                  <a:srgbClr val="02051A"/>
                </a:solidFill>
                <a:latin typeface="Montserrat Bold"/>
                <a:ea typeface="Montserrat Bold"/>
                <a:cs typeface="Montserrat Bold"/>
                <a:sym typeface="Montserrat Bold"/>
              </a:rPr>
              <a:t> Dedução da base de cálculo:</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R$ 600,00 p</a:t>
            </a:r>
            <a:r>
              <a:rPr lang="en-US" sz="2799" spc="55">
                <a:solidFill>
                  <a:srgbClr val="02051A"/>
                </a:solidFill>
                <a:latin typeface="Montserrat"/>
                <a:ea typeface="Montserrat"/>
                <a:cs typeface="Montserrat"/>
                <a:sym typeface="Montserrat"/>
              </a:rPr>
              <a:t>or imóvel residencial alugado</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Vá</a:t>
            </a:r>
            <a:r>
              <a:rPr lang="en-US" sz="2799" spc="55">
                <a:solidFill>
                  <a:srgbClr val="02051A"/>
                </a:solidFill>
                <a:latin typeface="Montserrat"/>
                <a:ea typeface="Montserrat"/>
                <a:cs typeface="Montserrat"/>
                <a:sym typeface="Montserrat"/>
              </a:rPr>
              <a:t>lido até</a:t>
            </a:r>
            <a:r>
              <a:rPr lang="en-US" sz="2799" spc="55">
                <a:solidFill>
                  <a:srgbClr val="02051A"/>
                </a:solidFill>
                <a:latin typeface="Montserrat"/>
                <a:ea typeface="Montserrat"/>
                <a:cs typeface="Montserrat"/>
                <a:sym typeface="Montserrat"/>
              </a:rPr>
              <a:t> </a:t>
            </a:r>
            <a:r>
              <a:rPr lang="en-US" sz="2799" spc="55">
                <a:solidFill>
                  <a:srgbClr val="02051A"/>
                </a:solidFill>
                <a:latin typeface="Montserrat"/>
                <a:ea typeface="Montserrat"/>
                <a:cs typeface="Montserrat"/>
                <a:sym typeface="Montserrat"/>
              </a:rPr>
              <a:t>o l</a:t>
            </a:r>
            <a:r>
              <a:rPr lang="en-US" sz="2799" spc="55">
                <a:solidFill>
                  <a:srgbClr val="02051A"/>
                </a:solidFill>
                <a:latin typeface="Montserrat"/>
                <a:ea typeface="Montserrat"/>
                <a:cs typeface="Montserrat"/>
                <a:sym typeface="Montserrat"/>
              </a:rPr>
              <a:t>imite d</a:t>
            </a:r>
            <a:r>
              <a:rPr lang="en-US" sz="2799" spc="55">
                <a:solidFill>
                  <a:srgbClr val="02051A"/>
                </a:solidFill>
                <a:latin typeface="Montserrat"/>
                <a:ea typeface="Montserrat"/>
                <a:cs typeface="Montserrat"/>
                <a:sym typeface="Montserrat"/>
              </a:rPr>
              <a:t>o valor da base da operação</a:t>
            </a:r>
          </a:p>
          <a:p>
            <a:pPr algn="just">
              <a:lnSpc>
                <a:spcPts val="3639"/>
              </a:lnSpc>
            </a:pPr>
            <a:r>
              <a:rPr lang="en-US" sz="2799" spc="55">
                <a:solidFill>
                  <a:srgbClr val="02051A"/>
                </a:solidFill>
                <a:latin typeface="Montserrat"/>
                <a:ea typeface="Montserrat"/>
                <a:cs typeface="Montserrat"/>
                <a:sym typeface="Montserrat"/>
              </a:rPr>
              <a:t>Atualização</a:t>
            </a:r>
            <a:r>
              <a:rPr lang="en-US" sz="2799" spc="55">
                <a:solidFill>
                  <a:srgbClr val="02051A"/>
                </a:solidFill>
                <a:latin typeface="Montserrat"/>
                <a:ea typeface="Montserrat"/>
                <a:cs typeface="Montserrat"/>
                <a:sym typeface="Montserrat"/>
              </a:rPr>
              <a:t> mensal pelo IPCA, a partir da publicação da Lei</a:t>
            </a:r>
            <a:r>
              <a:rPr lang="en-US" sz="2799" spc="55">
                <a:solidFill>
                  <a:srgbClr val="02051A"/>
                </a:solidFill>
                <a:latin typeface="Montserrat"/>
                <a:ea typeface="Montserrat"/>
                <a:cs typeface="Montserrat"/>
                <a:sym typeface="Montserrat"/>
              </a:rPr>
              <a:t> Complementar</a:t>
            </a:r>
          </a:p>
          <a:p>
            <a:pPr algn="just">
              <a:lnSpc>
                <a:spcPts val="3639"/>
              </a:lnSpc>
            </a:pPr>
          </a:p>
          <a:p>
            <a:pPr algn="just">
              <a:lnSpc>
                <a:spcPts val="3639"/>
              </a:lnSpc>
            </a:pPr>
            <a:r>
              <a:rPr lang="en-US" b="true" sz="2799" spc="55">
                <a:solidFill>
                  <a:srgbClr val="02051A"/>
                </a:solidFill>
                <a:latin typeface="Montserrat Bold"/>
                <a:ea typeface="Montserrat Bold"/>
                <a:cs typeface="Montserrat Bold"/>
                <a:sym typeface="Montserrat Bold"/>
              </a:rPr>
              <a:t>F</a:t>
            </a:r>
            <a:r>
              <a:rPr lang="en-US" b="true" sz="2799" spc="55">
                <a:solidFill>
                  <a:srgbClr val="02051A"/>
                </a:solidFill>
                <a:latin typeface="Montserrat Bold"/>
                <a:ea typeface="Montserrat Bold"/>
                <a:cs typeface="Montserrat Bold"/>
                <a:sym typeface="Montserrat Bold"/>
              </a:rPr>
              <a:t>inalidade: incentivar aluguéis</a:t>
            </a:r>
            <a:r>
              <a:rPr lang="en-US" b="true" sz="2799" spc="55">
                <a:solidFill>
                  <a:srgbClr val="02051A"/>
                </a:solidFill>
                <a:latin typeface="Montserrat Bold"/>
                <a:ea typeface="Montserrat Bold"/>
                <a:cs typeface="Montserrat Bold"/>
                <a:sym typeface="Montserrat Bold"/>
              </a:rPr>
              <a:t> residenciais a preços acessíveis</a:t>
            </a:r>
          </a:p>
          <a:p>
            <a:pPr algn="just">
              <a:lnSpc>
                <a:spcPts val="363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8531790" y="-4260371"/>
            <a:ext cx="10083356" cy="10083356"/>
          </a:xfrm>
          <a:custGeom>
            <a:avLst/>
            <a:gdLst/>
            <a:ahLst/>
            <a:cxnLst/>
            <a:rect r="r" b="b" t="t" l="l"/>
            <a:pathLst>
              <a:path h="10083356" w="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0426919"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0800000">
            <a:off x="6976846"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5" id="5"/>
          <p:cNvSpPr/>
          <p:nvPr/>
        </p:nvSpPr>
        <p:spPr>
          <a:xfrm flipH="false" flipV="false" rot="-10800000">
            <a:off x="3531233"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81160"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grpSp>
        <p:nvGrpSpPr>
          <p:cNvPr name="Group 7" id="7"/>
          <p:cNvGrpSpPr/>
          <p:nvPr/>
        </p:nvGrpSpPr>
        <p:grpSpPr>
          <a:xfrm rot="6150721">
            <a:off x="6080933" y="4579544"/>
            <a:ext cx="13544802" cy="1127911"/>
            <a:chOff x="0" y="0"/>
            <a:chExt cx="18059736" cy="1503881"/>
          </a:xfrm>
        </p:grpSpPr>
        <p:sp>
          <p:nvSpPr>
            <p:cNvPr name="Freeform 8" id="8"/>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grpSp>
        <p:nvGrpSpPr>
          <p:cNvPr name="Group 9" id="9"/>
          <p:cNvGrpSpPr/>
          <p:nvPr/>
        </p:nvGrpSpPr>
        <p:grpSpPr>
          <a:xfrm rot="-4615544">
            <a:off x="10510810" y="5041623"/>
            <a:ext cx="13544802" cy="1127911"/>
            <a:chOff x="0" y="0"/>
            <a:chExt cx="18059736" cy="1503881"/>
          </a:xfrm>
        </p:grpSpPr>
        <p:sp>
          <p:nvSpPr>
            <p:cNvPr name="Freeform 10" id="10"/>
            <p:cNvSpPr/>
            <p:nvPr/>
          </p:nvSpPr>
          <p:spPr>
            <a:xfrm flipH="false" flipV="false" rot="0">
              <a:off x="0" y="0"/>
              <a:ext cx="18059781" cy="1503934"/>
            </a:xfrm>
            <a:custGeom>
              <a:avLst/>
              <a:gdLst/>
              <a:ahLst/>
              <a:cxnLst/>
              <a:rect r="r" b="b" t="t" l="l"/>
              <a:pathLst>
                <a:path h="1503934" w="18059781">
                  <a:moveTo>
                    <a:pt x="0" y="0"/>
                  </a:moveTo>
                  <a:lnTo>
                    <a:pt x="18059781" y="0"/>
                  </a:lnTo>
                  <a:lnTo>
                    <a:pt x="18059781" y="1503934"/>
                  </a:lnTo>
                  <a:lnTo>
                    <a:pt x="0" y="1503934"/>
                  </a:lnTo>
                  <a:lnTo>
                    <a:pt x="0" y="0"/>
                  </a:lnTo>
                  <a:close/>
                </a:path>
              </a:pathLst>
            </a:custGeom>
            <a:blipFill>
              <a:blip r:embed="rId6"/>
              <a:stretch>
                <a:fillRect l="0" t="-68840" r="0" b="-68836"/>
              </a:stretch>
            </a:blipFill>
          </p:spPr>
        </p:sp>
      </p:grpSp>
      <p:sp>
        <p:nvSpPr>
          <p:cNvPr name="Freeform 11" id="11"/>
          <p:cNvSpPr/>
          <p:nvPr/>
        </p:nvSpPr>
        <p:spPr>
          <a:xfrm flipH="false" flipV="false" rot="-10800000">
            <a:off x="26312155" y="9410442"/>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10800000">
            <a:off x="22862082" y="9410441"/>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13" id="13"/>
          <p:cNvSpPr/>
          <p:nvPr/>
        </p:nvSpPr>
        <p:spPr>
          <a:xfrm flipH="false" flipV="false" rot="-10800000">
            <a:off x="19416469" y="9258301"/>
            <a:ext cx="3112237" cy="3112237"/>
          </a:xfrm>
          <a:custGeom>
            <a:avLst/>
            <a:gdLst/>
            <a:ahLst/>
            <a:cxnLst/>
            <a:rect r="r" b="b" t="t" l="l"/>
            <a:pathLst>
              <a:path h="3112237" w="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10800000">
            <a:off x="15966396" y="9258300"/>
            <a:ext cx="3112237" cy="2466059"/>
          </a:xfrm>
          <a:custGeom>
            <a:avLst/>
            <a:gdLst/>
            <a:ahLst/>
            <a:cxnLst/>
            <a:rect r="r" b="b" t="t" l="l"/>
            <a:pathLst>
              <a:path h="2466059" w="3112237">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l="0" t="-13101" r="0" b="-13101"/>
            </a:stretch>
          </a:blipFill>
        </p:spPr>
      </p:sp>
      <p:sp>
        <p:nvSpPr>
          <p:cNvPr name="Freeform 15" id="15"/>
          <p:cNvSpPr/>
          <p:nvPr/>
        </p:nvSpPr>
        <p:spPr>
          <a:xfrm flipH="false" flipV="false" rot="0">
            <a:off x="1835410" y="2995660"/>
            <a:ext cx="12356002" cy="5115112"/>
          </a:xfrm>
          <a:custGeom>
            <a:avLst/>
            <a:gdLst/>
            <a:ahLst/>
            <a:cxnLst/>
            <a:rect r="r" b="b" t="t" l="l"/>
            <a:pathLst>
              <a:path h="5115112" w="12356002">
                <a:moveTo>
                  <a:pt x="0" y="0"/>
                </a:moveTo>
                <a:lnTo>
                  <a:pt x="12356002" y="0"/>
                </a:lnTo>
                <a:lnTo>
                  <a:pt x="12356002" y="5115112"/>
                </a:lnTo>
                <a:lnTo>
                  <a:pt x="0" y="5115112"/>
                </a:lnTo>
                <a:lnTo>
                  <a:pt x="0" y="0"/>
                </a:lnTo>
                <a:close/>
              </a:path>
            </a:pathLst>
          </a:custGeom>
          <a:blipFill>
            <a:blip r:embed="rId7"/>
            <a:stretch>
              <a:fillRect l="0" t="0" r="-1541" b="0"/>
            </a:stretch>
          </a:blipFill>
        </p:spPr>
      </p:sp>
      <p:sp>
        <p:nvSpPr>
          <p:cNvPr name="Freeform 16" id="16"/>
          <p:cNvSpPr/>
          <p:nvPr/>
        </p:nvSpPr>
        <p:spPr>
          <a:xfrm flipH="false" flipV="false" rot="0">
            <a:off x="11122768" y="4693546"/>
            <a:ext cx="3068644" cy="1323353"/>
          </a:xfrm>
          <a:custGeom>
            <a:avLst/>
            <a:gdLst/>
            <a:ahLst/>
            <a:cxnLst/>
            <a:rect r="r" b="b" t="t" l="l"/>
            <a:pathLst>
              <a:path h="1323353" w="3068644">
                <a:moveTo>
                  <a:pt x="0" y="0"/>
                </a:moveTo>
                <a:lnTo>
                  <a:pt x="3068644" y="0"/>
                </a:lnTo>
                <a:lnTo>
                  <a:pt x="3068644" y="1323353"/>
                </a:lnTo>
                <a:lnTo>
                  <a:pt x="0" y="13233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0">
            <a:off x="1247177" y="762257"/>
            <a:ext cx="9588391" cy="1085875"/>
          </a:xfrm>
          <a:prstGeom prst="rect">
            <a:avLst/>
          </a:prstGeom>
        </p:spPr>
        <p:txBody>
          <a:bodyPr anchor="t" rtlCol="false" tIns="0" lIns="0" bIns="0" rIns="0">
            <a:spAutoFit/>
          </a:bodyPr>
          <a:lstStyle/>
          <a:p>
            <a:pPr algn="ctr">
              <a:lnSpc>
                <a:spcPts val="8515"/>
              </a:lnSpc>
            </a:pPr>
            <a:r>
              <a:rPr lang="en-US" sz="7096" b="true">
                <a:solidFill>
                  <a:srgbClr val="080808"/>
                </a:solidFill>
                <a:latin typeface="Montserrat Bold"/>
                <a:ea typeface="Montserrat Bold"/>
                <a:cs typeface="Montserrat Bold"/>
                <a:sym typeface="Montserrat Bold"/>
              </a:rPr>
              <a:t>SIMPLICIDADE?</a:t>
            </a:r>
          </a:p>
        </p:txBody>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sp>
        <p:nvSpPr>
          <p:cNvPr name="TextBox 5" id="5"/>
          <p:cNvSpPr txBox="true"/>
          <p:nvPr/>
        </p:nvSpPr>
        <p:spPr>
          <a:xfrm rot="0">
            <a:off x="1104082" y="1185101"/>
            <a:ext cx="11650085" cy="7452360"/>
          </a:xfrm>
          <a:prstGeom prst="rect">
            <a:avLst/>
          </a:prstGeom>
        </p:spPr>
        <p:txBody>
          <a:bodyPr anchor="t" rtlCol="false" tIns="0" lIns="0" bIns="0" rIns="0">
            <a:spAutoFit/>
          </a:bodyPr>
          <a:lstStyle/>
          <a:p>
            <a:pPr algn="just">
              <a:lnSpc>
                <a:spcPts val="2070"/>
              </a:lnSpc>
            </a:pPr>
            <a:r>
              <a:rPr lang="en-US" sz="1500" b="true">
                <a:solidFill>
                  <a:srgbClr val="02051A"/>
                </a:solidFill>
                <a:latin typeface="Montserrat Bold"/>
                <a:ea typeface="Montserrat Bold"/>
                <a:cs typeface="Montserrat Bold"/>
                <a:sym typeface="Montserrat Bold"/>
              </a:rPr>
              <a:t> Do Redutor Social</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Art. 25</a:t>
            </a:r>
            <a:r>
              <a:rPr lang="en-US" sz="1500">
                <a:solidFill>
                  <a:srgbClr val="02051A"/>
                </a:solidFill>
                <a:latin typeface="Montserrat"/>
                <a:ea typeface="Montserrat"/>
                <a:cs typeface="Montserrat"/>
                <a:sym typeface="Montserrat"/>
              </a:rPr>
              <a:t>9</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Na</a:t>
            </a:r>
            <a:r>
              <a:rPr lang="en-US" sz="1500">
                <a:solidFill>
                  <a:srgbClr val="02051A"/>
                </a:solidFill>
                <a:latin typeface="Montserrat"/>
                <a:ea typeface="Montserrat"/>
                <a:cs typeface="Montserrat"/>
                <a:sym typeface="Montserrat"/>
              </a:rPr>
              <a:t> a</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enação</a:t>
            </a:r>
            <a:r>
              <a:rPr lang="en-US" sz="1500">
                <a:solidFill>
                  <a:srgbClr val="02051A"/>
                </a:solidFill>
                <a:latin typeface="Montserrat"/>
                <a:ea typeface="Montserrat"/>
                <a:cs typeface="Montserrat"/>
                <a:sym typeface="Montserrat"/>
              </a:rPr>
              <a:t> de </a:t>
            </a:r>
            <a:r>
              <a:rPr lang="en-US" sz="1500">
                <a:solidFill>
                  <a:srgbClr val="02051A"/>
                </a:solidFill>
                <a:latin typeface="Montserrat"/>
                <a:ea typeface="Montserrat"/>
                <a:cs typeface="Montserrat"/>
                <a:sym typeface="Montserrat"/>
              </a:rPr>
              <a:t>bem</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imóv</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dencial novo </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 de </a:t>
            </a:r>
            <a:r>
              <a:rPr lang="en-US" sz="1500">
                <a:solidFill>
                  <a:srgbClr val="02051A"/>
                </a:solidFill>
                <a:latin typeface="Montserrat"/>
                <a:ea typeface="Montserrat"/>
                <a:cs typeface="Montserrat"/>
                <a:sym typeface="Montserrat"/>
              </a:rPr>
              <a:t>lot</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res</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de</a:t>
            </a:r>
            <a:r>
              <a:rPr lang="en-US" sz="1500">
                <a:solidFill>
                  <a:srgbClr val="02051A"/>
                </a:solidFill>
                <a:latin typeface="Montserrat"/>
                <a:ea typeface="Montserrat"/>
                <a:cs typeface="Montserrat"/>
                <a:sym typeface="Montserrat"/>
              </a:rPr>
              <a:t>nc</a:t>
            </a:r>
            <a:r>
              <a:rPr lang="en-US" sz="1500">
                <a:solidFill>
                  <a:srgbClr val="02051A"/>
                </a:solidFill>
                <a:latin typeface="Montserrat"/>
                <a:ea typeface="Montserrat"/>
                <a:cs typeface="Montserrat"/>
                <a:sym typeface="Montserrat"/>
              </a:rPr>
              <a:t>ia</a:t>
            </a:r>
            <a:r>
              <a:rPr lang="en-US" sz="1500">
                <a:solidFill>
                  <a:srgbClr val="02051A"/>
                </a:solidFill>
                <a:latin typeface="Montserrat"/>
                <a:ea typeface="Montserrat"/>
                <a:cs typeface="Montserrat"/>
                <a:sym typeface="Montserrat"/>
              </a:rPr>
              <a:t>l </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liz</a:t>
            </a:r>
            <a:r>
              <a:rPr lang="en-US" sz="1500">
                <a:solidFill>
                  <a:srgbClr val="02051A"/>
                </a:solidFill>
                <a:latin typeface="Montserrat"/>
                <a:ea typeface="Montserrat"/>
                <a:cs typeface="Montserrat"/>
                <a:sym typeface="Montserrat"/>
              </a:rPr>
              <a:t>ada por contribuinte sujeito ao regime regular do IBS e da CBS</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poder</a:t>
            </a:r>
            <a:r>
              <a:rPr lang="en-US" sz="1500">
                <a:solidFill>
                  <a:srgbClr val="02051A"/>
                </a:solidFill>
                <a:latin typeface="Montserrat"/>
                <a:ea typeface="Montserrat"/>
                <a:cs typeface="Montserrat"/>
                <a:sym typeface="Montserrat"/>
              </a:rPr>
              <a:t>á </a:t>
            </a:r>
            <a:r>
              <a:rPr lang="en-US" sz="1500">
                <a:solidFill>
                  <a:srgbClr val="02051A"/>
                </a:solidFill>
                <a:latin typeface="Montserrat"/>
                <a:ea typeface="Montserrat"/>
                <a:cs typeface="Montserrat"/>
                <a:sym typeface="Montserrat"/>
              </a:rPr>
              <a:t>se</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edu</a:t>
            </a:r>
            <a:r>
              <a:rPr lang="en-US" sz="1500">
                <a:solidFill>
                  <a:srgbClr val="02051A"/>
                </a:solidFill>
                <a:latin typeface="Montserrat"/>
                <a:ea typeface="Montserrat"/>
                <a:cs typeface="Montserrat"/>
                <a:sym typeface="Montserrat"/>
              </a:rPr>
              <a:t>zid</a:t>
            </a:r>
            <a:r>
              <a:rPr lang="en-US" sz="1500">
                <a:solidFill>
                  <a:srgbClr val="02051A"/>
                </a:solidFill>
                <a:latin typeface="Montserrat"/>
                <a:ea typeface="Montserrat"/>
                <a:cs typeface="Montserrat"/>
                <a:sym typeface="Montserrat"/>
              </a:rPr>
              <a:t>o d</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b</a:t>
            </a:r>
            <a:r>
              <a:rPr lang="en-US" sz="1500">
                <a:solidFill>
                  <a:srgbClr val="02051A"/>
                </a:solidFill>
                <a:latin typeface="Montserrat"/>
                <a:ea typeface="Montserrat"/>
                <a:cs typeface="Montserrat"/>
                <a:sym typeface="Montserrat"/>
              </a:rPr>
              <a:t>ase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cálc</a:t>
            </a:r>
            <a:r>
              <a:rPr lang="en-US" sz="1500">
                <a:solidFill>
                  <a:srgbClr val="02051A"/>
                </a:solidFill>
                <a:latin typeface="Montserrat"/>
                <a:ea typeface="Montserrat"/>
                <a:cs typeface="Montserrat"/>
                <a:sym typeface="Montserrat"/>
              </a:rPr>
              <a:t>ulo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IBS</a:t>
            </a:r>
            <a:r>
              <a:rPr lang="en-US" sz="1500">
                <a:solidFill>
                  <a:srgbClr val="02051A"/>
                </a:solidFill>
                <a:latin typeface="Montserrat"/>
                <a:ea typeface="Montserrat"/>
                <a:cs typeface="Montserrat"/>
                <a:sym typeface="Montserrat"/>
              </a:rPr>
              <a:t> E</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A </a:t>
            </a:r>
            <a:r>
              <a:rPr lang="en-US" sz="1500">
                <a:solidFill>
                  <a:srgbClr val="02051A"/>
                </a:solidFill>
                <a:latin typeface="Montserrat"/>
                <a:ea typeface="Montserrat"/>
                <a:cs typeface="Montserrat"/>
                <a:sym typeface="Montserrat"/>
              </a:rPr>
              <a:t>CBS</a:t>
            </a:r>
            <a:r>
              <a:rPr lang="en-US" sz="1500">
                <a:solidFill>
                  <a:srgbClr val="02051A"/>
                </a:solidFill>
                <a:latin typeface="Montserrat"/>
                <a:ea typeface="Montserrat"/>
                <a:cs typeface="Montserrat"/>
                <a:sym typeface="Montserrat"/>
              </a:rPr>
              <a:t> REDUTOR </a:t>
            </a:r>
            <a:r>
              <a:rPr lang="en-US" sz="1500">
                <a:solidFill>
                  <a:srgbClr val="02051A"/>
                </a:solidFill>
                <a:latin typeface="Montserrat"/>
                <a:ea typeface="Montserrat"/>
                <a:cs typeface="Montserrat"/>
                <a:sym typeface="Montserrat"/>
              </a:rPr>
              <a:t>SOCIAL NO VALOR </a:t>
            </a:r>
            <a:r>
              <a:rPr lang="en-US" sz="1500">
                <a:solidFill>
                  <a:srgbClr val="02051A"/>
                </a:solidFill>
                <a:latin typeface="Montserrat"/>
                <a:ea typeface="Montserrat"/>
                <a:cs typeface="Montserrat"/>
                <a:sym typeface="Montserrat"/>
              </a:rPr>
              <a:t>DE </a:t>
            </a:r>
            <a:r>
              <a:rPr lang="en-US" sz="1500">
                <a:solidFill>
                  <a:srgbClr val="02051A"/>
                </a:solidFill>
                <a:latin typeface="Montserrat"/>
                <a:ea typeface="Montserrat"/>
                <a:cs typeface="Montserrat"/>
                <a:sym typeface="Montserrat"/>
              </a:rPr>
              <a:t>R$ 100.000,00 (C</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M MIL</a:t>
            </a:r>
            <a:r>
              <a:rPr lang="en-US" sz="1500">
                <a:solidFill>
                  <a:srgbClr val="02051A"/>
                </a:solidFill>
                <a:latin typeface="Montserrat"/>
                <a:ea typeface="Montserrat"/>
                <a:cs typeface="Montserrat"/>
                <a:sym typeface="Montserrat"/>
              </a:rPr>
              <a:t> REAI</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BEM IMÓVEL </a:t>
            </a:r>
            <a:r>
              <a:rPr lang="en-US" sz="1500">
                <a:solidFill>
                  <a:srgbClr val="02051A"/>
                </a:solidFill>
                <a:latin typeface="Montserrat"/>
                <a:ea typeface="Montserrat"/>
                <a:cs typeface="Montserrat"/>
                <a:sym typeface="Montserrat"/>
              </a:rPr>
              <a:t>RESIDE</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CI</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L NOVO E</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E R$ 30.000,00 (TRIN</a:t>
            </a:r>
            <a:r>
              <a:rPr lang="en-US" sz="1500">
                <a:solidFill>
                  <a:srgbClr val="02051A"/>
                </a:solidFill>
                <a:latin typeface="Montserrat"/>
                <a:ea typeface="Montserrat"/>
                <a:cs typeface="Montserrat"/>
                <a:sym typeface="Montserrat"/>
              </a:rPr>
              <a:t>TA </a:t>
            </a:r>
            <a:r>
              <a:rPr lang="en-US" sz="1500">
                <a:solidFill>
                  <a:srgbClr val="02051A"/>
                </a:solidFill>
                <a:latin typeface="Montserrat"/>
                <a:ea typeface="Montserrat"/>
                <a:cs typeface="Montserrat"/>
                <a:sym typeface="Montserrat"/>
              </a:rPr>
              <a:t>MIL REAIS) P</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LOT</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EN</a:t>
            </a:r>
            <a:r>
              <a:rPr lang="en-US" sz="1500">
                <a:solidFill>
                  <a:srgbClr val="02051A"/>
                </a:solidFill>
                <a:latin typeface="Montserrat"/>
                <a:ea typeface="Montserrat"/>
                <a:cs typeface="Montserrat"/>
                <a:sym typeface="Montserrat"/>
              </a:rPr>
              <a:t>CIAL, A</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É </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LIMITE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 VALOR D</a:t>
            </a:r>
            <a:r>
              <a:rPr lang="en-US" sz="1500">
                <a:solidFill>
                  <a:srgbClr val="02051A"/>
                </a:solidFill>
                <a:latin typeface="Montserrat"/>
                <a:ea typeface="Montserrat"/>
                <a:cs typeface="Montserrat"/>
                <a:sym typeface="Montserrat"/>
              </a:rPr>
              <a:t>A BASE DE CÁLCUL</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ÓS A DEDUÇÃ</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REDUT</a:t>
            </a:r>
            <a:r>
              <a:rPr lang="en-US" sz="1500">
                <a:solidFill>
                  <a:srgbClr val="02051A"/>
                </a:solidFill>
                <a:latin typeface="Montserrat"/>
                <a:ea typeface="Montserrat"/>
                <a:cs typeface="Montserrat"/>
                <a:sym typeface="Montserrat"/>
              </a:rPr>
              <a:t>OR</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E A</a:t>
            </a:r>
            <a:r>
              <a:rPr lang="en-US" sz="1500">
                <a:solidFill>
                  <a:srgbClr val="02051A"/>
                </a:solidFill>
                <a:latin typeface="Montserrat"/>
                <a:ea typeface="Montserrat"/>
                <a:cs typeface="Montserrat"/>
                <a:sym typeface="Montserrat"/>
              </a:rPr>
              <a:t>JUSTE.</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 1º CO</a:t>
            </a:r>
            <a:r>
              <a:rPr lang="en-US" sz="1500">
                <a:solidFill>
                  <a:srgbClr val="02051A"/>
                </a:solidFill>
                <a:latin typeface="Montserrat"/>
                <a:ea typeface="Montserrat"/>
                <a:cs typeface="Montserrat"/>
                <a:sym typeface="Montserrat"/>
              </a:rPr>
              <a:t>NSI</a:t>
            </a:r>
            <a:r>
              <a:rPr lang="en-US" sz="1500">
                <a:solidFill>
                  <a:srgbClr val="02051A"/>
                </a:solidFill>
                <a:latin typeface="Montserrat"/>
                <a:ea typeface="Montserrat"/>
                <a:cs typeface="Montserrat"/>
                <a:sym typeface="Montserrat"/>
              </a:rPr>
              <a:t>DERA-</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E:</a:t>
            </a:r>
          </a:p>
          <a:p>
            <a:pPr algn="just">
              <a:lnSpc>
                <a:spcPts val="2070"/>
              </a:lnSpc>
            </a:pPr>
            <a:r>
              <a:rPr lang="en-US" sz="1500">
                <a:solidFill>
                  <a:srgbClr val="02051A"/>
                </a:solidFill>
                <a:latin typeface="Montserrat"/>
                <a:ea typeface="Montserrat"/>
                <a:cs typeface="Montserrat"/>
                <a:sym typeface="Montserrat"/>
              </a:rPr>
              <a:t> I</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B</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MÓVE</a:t>
            </a:r>
            <a:r>
              <a:rPr lang="en-US" sz="1500">
                <a:solidFill>
                  <a:srgbClr val="02051A"/>
                </a:solidFill>
                <a:latin typeface="Montserrat"/>
                <a:ea typeface="Montserrat"/>
                <a:cs typeface="Montserrat"/>
                <a:sym typeface="Montserrat"/>
              </a:rPr>
              <a:t>L RE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IDENCIAL</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UNIDAD</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CONSTRUÍ</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 EM Z</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NA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URB</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NA OU R</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RAL PARA F</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NS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RES</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DE</a:t>
            </a:r>
            <a:r>
              <a:rPr lang="en-US" sz="1500">
                <a:solidFill>
                  <a:srgbClr val="02051A"/>
                </a:solidFill>
                <a:latin typeface="Montserrat"/>
                <a:ea typeface="Montserrat"/>
                <a:cs typeface="Montserrat"/>
                <a:sym typeface="Montserrat"/>
              </a:rPr>
              <a:t>NCI</a:t>
            </a:r>
            <a:r>
              <a:rPr lang="en-US" sz="1500">
                <a:solidFill>
                  <a:srgbClr val="02051A"/>
                </a:solidFill>
                <a:latin typeface="Montserrat"/>
                <a:ea typeface="Montserrat"/>
                <a:cs typeface="Montserrat"/>
                <a:sym typeface="Montserrat"/>
              </a:rPr>
              <a:t>AIS, S</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GU</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DO A</a:t>
            </a:r>
            <a:r>
              <a:rPr lang="en-US" sz="1500">
                <a:solidFill>
                  <a:srgbClr val="02051A"/>
                </a:solidFill>
                <a:latin typeface="Montserrat"/>
                <a:ea typeface="Montserrat"/>
                <a:cs typeface="Montserrat"/>
                <a:sym typeface="Montserrat"/>
              </a:rPr>
              <a:t>S N</a:t>
            </a:r>
            <a:r>
              <a:rPr lang="en-US" sz="1500">
                <a:solidFill>
                  <a:srgbClr val="02051A"/>
                </a:solidFill>
                <a:latin typeface="Montserrat"/>
                <a:ea typeface="Montserrat"/>
                <a:cs typeface="Montserrat"/>
                <a:sym typeface="Montserrat"/>
              </a:rPr>
              <a:t>ORM</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IS</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PLINAD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RAS</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AS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ED</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FICAÇÕ</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L</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CALIDADE EM</a:t>
            </a:r>
            <a:r>
              <a:rPr lang="en-US" sz="1500">
                <a:solidFill>
                  <a:srgbClr val="02051A"/>
                </a:solidFill>
                <a:latin typeface="Montserrat"/>
                <a:ea typeface="Montserrat"/>
                <a:cs typeface="Montserrat"/>
                <a:sym typeface="Montserrat"/>
              </a:rPr>
              <a:t> QU</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SE </a:t>
            </a:r>
            <a:r>
              <a:rPr lang="en-US" sz="1500">
                <a:solidFill>
                  <a:srgbClr val="02051A"/>
                </a:solidFill>
                <a:latin typeface="Montserrat"/>
                <a:ea typeface="Montserrat"/>
                <a:cs typeface="Montserrat"/>
                <a:sym typeface="Montserrat"/>
              </a:rPr>
              <a:t>SITU</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S</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JA</a:t>
            </a:r>
            <a:r>
              <a:rPr lang="en-US" sz="1500">
                <a:solidFill>
                  <a:srgbClr val="02051A"/>
                </a:solidFill>
                <a:latin typeface="Montserrat"/>
                <a:ea typeface="Montserrat"/>
                <a:cs typeface="Montserrat"/>
                <a:sym typeface="Montserrat"/>
              </a:rPr>
              <a:t> O</a:t>
            </a:r>
            <a:r>
              <a:rPr lang="en-US" sz="1500">
                <a:solidFill>
                  <a:srgbClr val="02051A"/>
                </a:solidFill>
                <a:latin typeface="Montserrat"/>
                <a:ea typeface="Montserrat"/>
                <a:cs typeface="Montserrat"/>
                <a:sym typeface="Montserrat"/>
              </a:rPr>
              <a:t>CUPADA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P</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SSOA COMO L</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CAL</a:t>
            </a:r>
            <a:r>
              <a:rPr lang="en-US" sz="1500">
                <a:solidFill>
                  <a:srgbClr val="02051A"/>
                </a:solidFill>
                <a:latin typeface="Montserrat"/>
                <a:ea typeface="Montserrat"/>
                <a:cs typeface="Montserrat"/>
                <a:sym typeface="Montserrat"/>
              </a:rPr>
              <a:t> DE </a:t>
            </a:r>
            <a:r>
              <a:rPr lang="en-US" sz="1500">
                <a:solidFill>
                  <a:srgbClr val="02051A"/>
                </a:solidFill>
                <a:latin typeface="Montserrat"/>
                <a:ea typeface="Montserrat"/>
                <a:cs typeface="Montserrat"/>
                <a:sym typeface="Montserrat"/>
              </a:rPr>
              <a:t>RESIDÊNCI</a:t>
            </a:r>
            <a:r>
              <a:rPr lang="en-US" sz="1500">
                <a:solidFill>
                  <a:srgbClr val="02051A"/>
                </a:solidFill>
                <a:latin typeface="Montserrat"/>
                <a:ea typeface="Montserrat"/>
                <a:cs typeface="Montserrat"/>
                <a:sym typeface="Montserrat"/>
              </a:rPr>
              <a:t>A;</a:t>
            </a:r>
          </a:p>
          <a:p>
            <a:pPr algn="just">
              <a:lnSpc>
                <a:spcPts val="2070"/>
              </a:lnSpc>
            </a:pPr>
            <a:r>
              <a:rPr lang="en-US" sz="1500">
                <a:solidFill>
                  <a:srgbClr val="02051A"/>
                </a:solidFill>
                <a:latin typeface="Montserrat"/>
                <a:ea typeface="Montserrat"/>
                <a:cs typeface="Montserrat"/>
                <a:sym typeface="Montserrat"/>
              </a:rPr>
              <a:t> II - </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OT</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ESIDENCI</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L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UN</a:t>
            </a:r>
            <a:r>
              <a:rPr lang="en-US" sz="1500">
                <a:solidFill>
                  <a:srgbClr val="02051A"/>
                </a:solidFill>
                <a:latin typeface="Montserrat"/>
                <a:ea typeface="Montserrat"/>
                <a:cs typeface="Montserrat"/>
                <a:sym typeface="Montserrat"/>
              </a:rPr>
              <a:t>IDADE </a:t>
            </a:r>
            <a:r>
              <a:rPr lang="en-US" sz="1500">
                <a:solidFill>
                  <a:srgbClr val="02051A"/>
                </a:solidFill>
                <a:latin typeface="Montserrat"/>
                <a:ea typeface="Montserrat"/>
                <a:cs typeface="Montserrat"/>
                <a:sym typeface="Montserrat"/>
              </a:rPr>
              <a:t>IM</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BILIÁ</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IA</a:t>
            </a:r>
            <a:r>
              <a:rPr lang="en-US" sz="1500">
                <a:solidFill>
                  <a:srgbClr val="02051A"/>
                </a:solidFill>
                <a:latin typeface="Montserrat"/>
                <a:ea typeface="Montserrat"/>
                <a:cs typeface="Montserrat"/>
                <a:sym typeface="Montserrat"/>
              </a:rPr>
              <a:t> 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UL</a:t>
            </a:r>
            <a:r>
              <a:rPr lang="en-US" sz="1500">
                <a:solidFill>
                  <a:srgbClr val="02051A"/>
                </a:solidFill>
                <a:latin typeface="Montserrat"/>
                <a:ea typeface="Montserrat"/>
                <a:cs typeface="Montserrat"/>
                <a:sym typeface="Montserrat"/>
              </a:rPr>
              <a:t>TA</a:t>
            </a:r>
            <a:r>
              <a:rPr lang="en-US" sz="1500">
                <a:solidFill>
                  <a:srgbClr val="02051A"/>
                </a:solidFill>
                <a:latin typeface="Montserrat"/>
                <a:ea typeface="Montserrat"/>
                <a:cs typeface="Montserrat"/>
                <a:sym typeface="Montserrat"/>
              </a:rPr>
              <a:t>NTE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PARCEL</a:t>
            </a:r>
            <a:r>
              <a:rPr lang="en-US" sz="1500">
                <a:solidFill>
                  <a:srgbClr val="02051A"/>
                </a:solidFill>
                <a:latin typeface="Montserrat"/>
                <a:ea typeface="Montserrat"/>
                <a:cs typeface="Montserrat"/>
                <a:sym typeface="Montserrat"/>
              </a:rPr>
              <a:t>AMENT</a:t>
            </a:r>
            <a:r>
              <a:rPr lang="en-US" sz="1500">
                <a:solidFill>
                  <a:srgbClr val="02051A"/>
                </a:solidFill>
                <a:latin typeface="Montserrat"/>
                <a:ea typeface="Montserrat"/>
                <a:cs typeface="Montserrat"/>
                <a:sym typeface="Montserrat"/>
              </a:rPr>
              <a:t>O DO</a:t>
            </a:r>
            <a:r>
              <a:rPr lang="en-US" sz="1500">
                <a:solidFill>
                  <a:srgbClr val="02051A"/>
                </a:solidFill>
                <a:latin typeface="Montserrat"/>
                <a:ea typeface="Montserrat"/>
                <a:cs typeface="Montserrat"/>
                <a:sym typeface="Montserrat"/>
              </a:rPr>
              <a:t> S</a:t>
            </a:r>
            <a:r>
              <a:rPr lang="en-US" sz="1500">
                <a:solidFill>
                  <a:srgbClr val="02051A"/>
                </a:solidFill>
                <a:latin typeface="Montserrat"/>
                <a:ea typeface="Montserrat"/>
                <a:cs typeface="Montserrat"/>
                <a:sym typeface="Montserrat"/>
              </a:rPr>
              <a:t>OLO</a:t>
            </a:r>
            <a:r>
              <a:rPr lang="en-US" sz="1500">
                <a:solidFill>
                  <a:srgbClr val="02051A"/>
                </a:solidFill>
                <a:latin typeface="Montserrat"/>
                <a:ea typeface="Montserrat"/>
                <a:cs typeface="Montserrat"/>
                <a:sym typeface="Montserrat"/>
              </a:rPr>
              <a:t> U</a:t>
            </a:r>
            <a:r>
              <a:rPr lang="en-US" sz="1500">
                <a:solidFill>
                  <a:srgbClr val="02051A"/>
                </a:solidFill>
                <a:latin typeface="Montserrat"/>
                <a:ea typeface="Montserrat"/>
                <a:cs typeface="Montserrat"/>
                <a:sym typeface="Montserrat"/>
              </a:rPr>
              <a:t>RBANO</a:t>
            </a:r>
            <a:r>
              <a:rPr lang="en-US" sz="1500">
                <a:solidFill>
                  <a:srgbClr val="02051A"/>
                </a:solidFill>
                <a:latin typeface="Montserrat"/>
                <a:ea typeface="Montserrat"/>
                <a:cs typeface="Montserrat"/>
                <a:sym typeface="Montserrat"/>
              </a:rPr>
              <a:t> N</a:t>
            </a:r>
            <a:r>
              <a:rPr lang="en-US" sz="1500">
                <a:solidFill>
                  <a:srgbClr val="02051A"/>
                </a:solidFill>
                <a:latin typeface="Montserrat"/>
                <a:ea typeface="Montserrat"/>
                <a:cs typeface="Montserrat"/>
                <a:sym typeface="Montserrat"/>
              </a:rPr>
              <a:t>OS </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MO</a:t>
            </a:r>
            <a:r>
              <a:rPr lang="en-US" sz="1500">
                <a:solidFill>
                  <a:srgbClr val="02051A"/>
                </a:solidFill>
                <a:latin typeface="Montserrat"/>
                <a:ea typeface="Montserrat"/>
                <a:cs typeface="Montserrat"/>
                <a:sym typeface="Montserrat"/>
              </a:rPr>
              <a:t>S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 </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I </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º 6.766, DE 19 D</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DEZEM</a:t>
            </a:r>
            <a:r>
              <a:rPr lang="en-US" sz="1500">
                <a:solidFill>
                  <a:srgbClr val="02051A"/>
                </a:solidFill>
                <a:latin typeface="Montserrat"/>
                <a:ea typeface="Montserrat"/>
                <a:cs typeface="Montserrat"/>
                <a:sym typeface="Montserrat"/>
              </a:rPr>
              <a:t>B</a:t>
            </a:r>
            <a:r>
              <a:rPr lang="en-US" sz="1500">
                <a:solidFill>
                  <a:srgbClr val="02051A"/>
                </a:solidFill>
                <a:latin typeface="Montserrat"/>
                <a:ea typeface="Montserrat"/>
                <a:cs typeface="Montserrat"/>
                <a:sym typeface="Montserrat"/>
              </a:rPr>
              <a:t>RO DE 1979, </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OBJ</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TO</a:t>
            </a:r>
            <a:r>
              <a:rPr lang="en-US" sz="1500">
                <a:solidFill>
                  <a:srgbClr val="02051A"/>
                </a:solidFill>
                <a:latin typeface="Montserrat"/>
                <a:ea typeface="Montserrat"/>
                <a:cs typeface="Montserrat"/>
                <a:sym typeface="Montserrat"/>
              </a:rPr>
              <a:t> DE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CON</a:t>
            </a:r>
            <a:r>
              <a:rPr lang="en-US" sz="1500">
                <a:solidFill>
                  <a:srgbClr val="02051A"/>
                </a:solidFill>
                <a:latin typeface="Montserrat"/>
                <a:ea typeface="Montserrat"/>
                <a:cs typeface="Montserrat"/>
                <a:sym typeface="Montserrat"/>
              </a:rPr>
              <a:t>DOMÍN</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DE L</a:t>
            </a:r>
            <a:r>
              <a:rPr lang="en-US" sz="1500">
                <a:solidFill>
                  <a:srgbClr val="02051A"/>
                </a:solidFill>
                <a:latin typeface="Montserrat"/>
                <a:ea typeface="Montserrat"/>
                <a:cs typeface="Montserrat"/>
                <a:sym typeface="Montserrat"/>
              </a:rPr>
              <a:t>OT</a:t>
            </a:r>
            <a:r>
              <a:rPr lang="en-US" sz="1500">
                <a:solidFill>
                  <a:srgbClr val="02051A"/>
                </a:solidFill>
                <a:latin typeface="Montserrat"/>
                <a:ea typeface="Montserrat"/>
                <a:cs typeface="Montserrat"/>
                <a:sym typeface="Montserrat"/>
              </a:rPr>
              <a:t>ES</a:t>
            </a:r>
            <a:r>
              <a:rPr lang="en-US" sz="1500">
                <a:solidFill>
                  <a:srgbClr val="02051A"/>
                </a:solidFill>
                <a:latin typeface="Montserrat"/>
                <a:ea typeface="Montserrat"/>
                <a:cs typeface="Montserrat"/>
                <a:sym typeface="Montserrat"/>
              </a:rPr>
              <a:t>, N</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RMOS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 A</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T. 1.358-A D</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LEI Nº 10.406</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10 DE J</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NEIRO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2002</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(CÓDIG</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V</a:t>
            </a:r>
            <a:r>
              <a:rPr lang="en-US" sz="1500">
                <a:solidFill>
                  <a:srgbClr val="02051A"/>
                </a:solidFill>
                <a:latin typeface="Montserrat"/>
                <a:ea typeface="Montserrat"/>
                <a:cs typeface="Montserrat"/>
                <a:sym typeface="Montserrat"/>
              </a:rPr>
              <a:t>IL</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E</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III</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BE</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MÓVEL</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NOV</a:t>
            </a:r>
            <a:r>
              <a:rPr lang="en-US" sz="1500">
                <a:solidFill>
                  <a:srgbClr val="02051A"/>
                </a:solidFill>
                <a:latin typeface="Montserrat"/>
                <a:ea typeface="Montserrat"/>
                <a:cs typeface="Montserrat"/>
                <a:sym typeface="Montserrat"/>
              </a:rPr>
              <a:t>O A</a:t>
            </a:r>
            <a:r>
              <a:rPr lang="en-US" sz="1500">
                <a:solidFill>
                  <a:srgbClr val="02051A"/>
                </a:solidFill>
                <a:latin typeface="Montserrat"/>
                <a:ea typeface="Montserrat"/>
                <a:cs typeface="Montserrat"/>
                <a:sym typeface="Montserrat"/>
              </a:rPr>
              <a:t>QUE</a:t>
            </a:r>
            <a:r>
              <a:rPr lang="en-US" sz="1500">
                <a:solidFill>
                  <a:srgbClr val="02051A"/>
                </a:solidFill>
                <a:latin typeface="Montserrat"/>
                <a:ea typeface="Montserrat"/>
                <a:cs typeface="Montserrat"/>
                <a:sym typeface="Montserrat"/>
              </a:rPr>
              <a:t>LE </a:t>
            </a:r>
            <a:r>
              <a:rPr lang="en-US" sz="1500">
                <a:solidFill>
                  <a:srgbClr val="02051A"/>
                </a:solidFill>
                <a:latin typeface="Montserrat"/>
                <a:ea typeface="Montserrat"/>
                <a:cs typeface="Montserrat"/>
                <a:sym typeface="Montserrat"/>
              </a:rPr>
              <a:t>QU</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Ã</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TENH</a:t>
            </a:r>
            <a:r>
              <a:rPr lang="en-US" sz="1500">
                <a:solidFill>
                  <a:srgbClr val="02051A"/>
                </a:solidFill>
                <a:latin typeface="Montserrat"/>
                <a:ea typeface="Montserrat"/>
                <a:cs typeface="Montserrat"/>
                <a:sym typeface="Montserrat"/>
              </a:rPr>
              <a:t>A </a:t>
            </a:r>
            <a:r>
              <a:rPr lang="en-US" sz="1500">
                <a:solidFill>
                  <a:srgbClr val="02051A"/>
                </a:solidFill>
                <a:latin typeface="Montserrat"/>
                <a:ea typeface="Montserrat"/>
                <a:cs typeface="Montserrat"/>
                <a:sym typeface="Montserrat"/>
              </a:rPr>
              <a:t>SID</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OCUPA</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OU</a:t>
            </a:r>
            <a:r>
              <a:rPr lang="en-US" sz="1500">
                <a:solidFill>
                  <a:srgbClr val="02051A"/>
                </a:solidFill>
                <a:latin typeface="Montserrat"/>
                <a:ea typeface="Montserrat"/>
                <a:cs typeface="Montserrat"/>
                <a:sym typeface="Montserrat"/>
              </a:rPr>
              <a:t> U</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ILIZ</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DO,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S T</a:t>
            </a:r>
            <a:r>
              <a:rPr lang="en-US" sz="1500">
                <a:solidFill>
                  <a:srgbClr val="02051A"/>
                </a:solidFill>
                <a:latin typeface="Montserrat"/>
                <a:ea typeface="Montserrat"/>
                <a:cs typeface="Montserrat"/>
                <a:sym typeface="Montserrat"/>
              </a:rPr>
              <a:t>ER</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OS DO RE</a:t>
            </a:r>
            <a:r>
              <a:rPr lang="en-US" sz="1500">
                <a:solidFill>
                  <a:srgbClr val="02051A"/>
                </a:solidFill>
                <a:latin typeface="Montserrat"/>
                <a:ea typeface="Montserrat"/>
                <a:cs typeface="Montserrat"/>
                <a:sym typeface="Montserrat"/>
              </a:rPr>
              <a:t>GULAMEN</a:t>
            </a:r>
            <a:r>
              <a:rPr lang="en-US" sz="1500">
                <a:solidFill>
                  <a:srgbClr val="02051A"/>
                </a:solidFill>
                <a:latin typeface="Montserrat"/>
                <a:ea typeface="Montserrat"/>
                <a:cs typeface="Montserrat"/>
                <a:sym typeface="Montserrat"/>
              </a:rPr>
              <a:t>TO</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 2º PARA CA</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 B</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IMÓVEL, </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REDU</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SOC</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AL</a:t>
            </a:r>
            <a:r>
              <a:rPr lang="en-US" sz="1500">
                <a:solidFill>
                  <a:srgbClr val="02051A"/>
                </a:solidFill>
                <a:latin typeface="Montserrat"/>
                <a:ea typeface="Montserrat"/>
                <a:cs typeface="Montserrat"/>
                <a:sym typeface="Montserrat"/>
              </a:rPr>
              <a:t> DE </a:t>
            </a:r>
            <a:r>
              <a:rPr lang="en-US" sz="1500">
                <a:solidFill>
                  <a:srgbClr val="02051A"/>
                </a:solidFill>
                <a:latin typeface="Montserrat"/>
                <a:ea typeface="Montserrat"/>
                <a:cs typeface="Montserrat"/>
                <a:sym typeface="Montserrat"/>
              </a:rPr>
              <a:t>Q</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TR</a:t>
            </a:r>
            <a:r>
              <a:rPr lang="en-US" sz="1500">
                <a:solidFill>
                  <a:srgbClr val="02051A"/>
                </a:solidFill>
                <a:latin typeface="Montserrat"/>
                <a:ea typeface="Montserrat"/>
                <a:cs typeface="Montserrat"/>
                <a:sym typeface="Montserrat"/>
              </a:rPr>
              <a:t>AT</a:t>
            </a:r>
            <a:r>
              <a:rPr lang="en-US" sz="1500">
                <a:solidFill>
                  <a:srgbClr val="02051A"/>
                </a:solidFill>
                <a:latin typeface="Montserrat"/>
                <a:ea typeface="Montserrat"/>
                <a:cs typeface="Montserrat"/>
                <a:sym typeface="Montserrat"/>
              </a:rPr>
              <a:t>A ES</a:t>
            </a:r>
            <a:r>
              <a:rPr lang="en-US" sz="1500">
                <a:solidFill>
                  <a:srgbClr val="02051A"/>
                </a:solidFill>
                <a:latin typeface="Montserrat"/>
                <a:ea typeface="Montserrat"/>
                <a:cs typeface="Montserrat"/>
                <a:sym typeface="Montserrat"/>
              </a:rPr>
              <a:t>TE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RTIGO</a:t>
            </a:r>
            <a:r>
              <a:rPr lang="en-US" sz="1500">
                <a:solidFill>
                  <a:srgbClr val="02051A"/>
                </a:solidFill>
                <a:latin typeface="Montserrat"/>
                <a:ea typeface="Montserrat"/>
                <a:cs typeface="Montserrat"/>
                <a:sym typeface="Montserrat"/>
              </a:rPr>
              <a:t> PO</a:t>
            </a:r>
            <a:r>
              <a:rPr lang="en-US" sz="1500">
                <a:solidFill>
                  <a:srgbClr val="02051A"/>
                </a:solidFill>
                <a:latin typeface="Montserrat"/>
                <a:ea typeface="Montserrat"/>
                <a:cs typeface="Montserrat"/>
                <a:sym typeface="Montserrat"/>
              </a:rPr>
              <a:t>DE</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Á</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ER</a:t>
            </a:r>
            <a:r>
              <a:rPr lang="en-US" sz="1500">
                <a:solidFill>
                  <a:srgbClr val="02051A"/>
                </a:solidFill>
                <a:latin typeface="Montserrat"/>
                <a:ea typeface="Montserrat"/>
                <a:cs typeface="Montserrat"/>
                <a:sym typeface="Montserrat"/>
              </a:rPr>
              <a:t> UTILIZ</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UMA ÚNICA V</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Z.</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3º</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V</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LO</a:t>
            </a:r>
            <a:r>
              <a:rPr lang="en-US" sz="1500">
                <a:solidFill>
                  <a:srgbClr val="02051A"/>
                </a:solidFill>
                <a:latin typeface="Montserrat"/>
                <a:ea typeface="Montserrat"/>
                <a:cs typeface="Montserrat"/>
                <a:sym typeface="Montserrat"/>
              </a:rPr>
              <a:t>R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RED</a:t>
            </a:r>
            <a:r>
              <a:rPr lang="en-US" sz="1500">
                <a:solidFill>
                  <a:srgbClr val="02051A"/>
                </a:solidFill>
                <a:latin typeface="Montserrat"/>
                <a:ea typeface="Montserrat"/>
                <a:cs typeface="Montserrat"/>
                <a:sym typeface="Montserrat"/>
              </a:rPr>
              <a:t>UT</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 </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CI</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L </a:t>
            </a:r>
            <a:r>
              <a:rPr lang="en-US" sz="1500">
                <a:solidFill>
                  <a:srgbClr val="02051A"/>
                </a:solidFill>
                <a:latin typeface="Montserrat"/>
                <a:ea typeface="Montserrat"/>
                <a:cs typeface="Montserrat"/>
                <a:sym typeface="Montserrat"/>
              </a:rPr>
              <a:t>PR</a:t>
            </a:r>
            <a:r>
              <a:rPr lang="en-US" sz="1500">
                <a:solidFill>
                  <a:srgbClr val="02051A"/>
                </a:solidFill>
                <a:latin typeface="Montserrat"/>
                <a:ea typeface="Montserrat"/>
                <a:cs typeface="Montserrat"/>
                <a:sym typeface="Montserrat"/>
              </a:rPr>
              <a:t>EV</a:t>
            </a:r>
            <a:r>
              <a:rPr lang="en-US" sz="1500">
                <a:solidFill>
                  <a:srgbClr val="02051A"/>
                </a:solidFill>
                <a:latin typeface="Montserrat"/>
                <a:ea typeface="Montserrat"/>
                <a:cs typeface="Montserrat"/>
                <a:sym typeface="Montserrat"/>
              </a:rPr>
              <a:t>IS</a:t>
            </a:r>
            <a:r>
              <a:rPr lang="en-US" sz="1500">
                <a:solidFill>
                  <a:srgbClr val="02051A"/>
                </a:solidFill>
                <a:latin typeface="Montserrat"/>
                <a:ea typeface="Montserrat"/>
                <a:cs typeface="Montserrat"/>
                <a:sym typeface="Montserrat"/>
              </a:rPr>
              <a:t>TO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NO CAPUT </a:t>
            </a:r>
            <a:r>
              <a:rPr lang="en-US" sz="1500">
                <a:solidFill>
                  <a:srgbClr val="02051A"/>
                </a:solidFill>
                <a:latin typeface="Montserrat"/>
                <a:ea typeface="Montserrat"/>
                <a:cs typeface="Montserrat"/>
                <a:sym typeface="Montserrat"/>
              </a:rPr>
              <a:t>DES</a:t>
            </a:r>
            <a:r>
              <a:rPr lang="en-US" sz="1500">
                <a:solidFill>
                  <a:srgbClr val="02051A"/>
                </a:solidFill>
                <a:latin typeface="Montserrat"/>
                <a:ea typeface="Montserrat"/>
                <a:cs typeface="Montserrat"/>
                <a:sym typeface="Montserrat"/>
              </a:rPr>
              <a:t>TE</a:t>
            </a:r>
            <a:r>
              <a:rPr lang="en-US" sz="1500">
                <a:solidFill>
                  <a:srgbClr val="02051A"/>
                </a:solidFill>
                <a:latin typeface="Montserrat"/>
                <a:ea typeface="Montserrat"/>
                <a:cs typeface="Montserrat"/>
                <a:sym typeface="Montserrat"/>
              </a:rPr>
              <a:t> AR</a:t>
            </a:r>
            <a:r>
              <a:rPr lang="en-US" sz="1500">
                <a:solidFill>
                  <a:srgbClr val="02051A"/>
                </a:solidFill>
                <a:latin typeface="Montserrat"/>
                <a:ea typeface="Montserrat"/>
                <a:cs typeface="Montserrat"/>
                <a:sym typeface="Montserrat"/>
              </a:rPr>
              <a:t>TI</a:t>
            </a:r>
            <a:r>
              <a:rPr lang="en-US" sz="1500">
                <a:solidFill>
                  <a:srgbClr val="02051A"/>
                </a:solidFill>
                <a:latin typeface="Montserrat"/>
                <a:ea typeface="Montserrat"/>
                <a:cs typeface="Montserrat"/>
                <a:sym typeface="Montserrat"/>
              </a:rPr>
              <a:t>GO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ERÁ</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ATUA</a:t>
            </a:r>
            <a:r>
              <a:rPr lang="en-US" sz="1500">
                <a:solidFill>
                  <a:srgbClr val="02051A"/>
                </a:solidFill>
                <a:latin typeface="Montserrat"/>
                <a:ea typeface="Montserrat"/>
                <a:cs typeface="Montserrat"/>
                <a:sym typeface="Montserrat"/>
              </a:rPr>
              <a:t>LI</a:t>
            </a:r>
            <a:r>
              <a:rPr lang="en-US" sz="1500">
                <a:solidFill>
                  <a:srgbClr val="02051A"/>
                </a:solidFill>
                <a:latin typeface="Montserrat"/>
                <a:ea typeface="Montserrat"/>
                <a:cs typeface="Montserrat"/>
                <a:sym typeface="Montserrat"/>
              </a:rPr>
              <a:t>ZAD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MEN</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ALMENTE A</a:t>
            </a:r>
            <a:r>
              <a:rPr lang="en-US" sz="1500">
                <a:solidFill>
                  <a:srgbClr val="02051A"/>
                </a:solidFill>
                <a:latin typeface="Montserrat"/>
                <a:ea typeface="Montserrat"/>
                <a:cs typeface="Montserrat"/>
                <a:sym typeface="Montserrat"/>
              </a:rPr>
              <a:t> PAR</a:t>
            </a:r>
            <a:r>
              <a:rPr lang="en-US" sz="1500">
                <a:solidFill>
                  <a:srgbClr val="02051A"/>
                </a:solidFill>
                <a:latin typeface="Montserrat"/>
                <a:ea typeface="Montserrat"/>
                <a:cs typeface="Montserrat"/>
                <a:sym typeface="Montserrat"/>
              </a:rPr>
              <a:t>TIR</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BLICA</a:t>
            </a:r>
            <a:r>
              <a:rPr lang="en-US" sz="1500">
                <a:solidFill>
                  <a:srgbClr val="02051A"/>
                </a:solidFill>
                <a:latin typeface="Montserrat"/>
                <a:ea typeface="Montserrat"/>
                <a:cs typeface="Montserrat"/>
                <a:sym typeface="Montserrat"/>
              </a:rPr>
              <a:t>ÇÃO D</a:t>
            </a:r>
            <a:r>
              <a:rPr lang="en-US" sz="1500">
                <a:solidFill>
                  <a:srgbClr val="02051A"/>
                </a:solidFill>
                <a:latin typeface="Montserrat"/>
                <a:ea typeface="Montserrat"/>
                <a:cs typeface="Montserrat"/>
                <a:sym typeface="Montserrat"/>
              </a:rPr>
              <a:t>ESTA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I CO</a:t>
            </a:r>
            <a:r>
              <a:rPr lang="en-US" sz="1500">
                <a:solidFill>
                  <a:srgbClr val="02051A"/>
                </a:solidFill>
                <a:latin typeface="Montserrat"/>
                <a:ea typeface="Montserrat"/>
                <a:cs typeface="Montserrat"/>
                <a:sym typeface="Montserrat"/>
              </a:rPr>
              <a:t>MP</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EMENT</a:t>
            </a:r>
            <a:r>
              <a:rPr lang="en-US" sz="1500">
                <a:solidFill>
                  <a:srgbClr val="02051A"/>
                </a:solidFill>
                <a:latin typeface="Montserrat"/>
                <a:ea typeface="Montserrat"/>
                <a:cs typeface="Montserrat"/>
                <a:sym typeface="Montserrat"/>
              </a:rPr>
              <a:t>AR PEL</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IPCA OU POR </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UT</a:t>
            </a:r>
            <a:r>
              <a:rPr lang="en-US" sz="1500">
                <a:solidFill>
                  <a:srgbClr val="02051A"/>
                </a:solidFill>
                <a:latin typeface="Montserrat"/>
                <a:ea typeface="Montserrat"/>
                <a:cs typeface="Montserrat"/>
                <a:sym typeface="Montserrat"/>
              </a:rPr>
              <a:t>RO </a:t>
            </a:r>
            <a:r>
              <a:rPr lang="en-US" sz="1500">
                <a:solidFill>
                  <a:srgbClr val="02051A"/>
                </a:solidFill>
                <a:latin typeface="Montserrat"/>
                <a:ea typeface="Montserrat"/>
                <a:cs typeface="Montserrat"/>
                <a:sym typeface="Montserrat"/>
              </a:rPr>
              <a:t>ÍN</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IC</a:t>
            </a:r>
            <a:r>
              <a:rPr lang="en-US" sz="1500">
                <a:solidFill>
                  <a:srgbClr val="02051A"/>
                </a:solidFill>
                <a:latin typeface="Montserrat"/>
                <a:ea typeface="Montserrat"/>
                <a:cs typeface="Montserrat"/>
                <a:sym typeface="Montserrat"/>
              </a:rPr>
              <a:t>E QUE </a:t>
            </a:r>
            <a:r>
              <a:rPr lang="en-US" sz="1500">
                <a:solidFill>
                  <a:srgbClr val="02051A"/>
                </a:solidFill>
                <a:latin typeface="Montserrat"/>
                <a:ea typeface="Montserrat"/>
                <a:cs typeface="Montserrat"/>
                <a:sym typeface="Montserrat"/>
              </a:rPr>
              <a:t>VI</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 </a:t>
            </a:r>
            <a:r>
              <a:rPr lang="en-US" sz="1500">
                <a:solidFill>
                  <a:srgbClr val="02051A"/>
                </a:solidFill>
                <a:latin typeface="Montserrat"/>
                <a:ea typeface="Montserrat"/>
                <a:cs typeface="Montserrat"/>
                <a:sym typeface="Montserrat"/>
              </a:rPr>
              <a:t>A S</a:t>
            </a:r>
            <a:r>
              <a:rPr lang="en-US" sz="1500">
                <a:solidFill>
                  <a:srgbClr val="02051A"/>
                </a:solidFill>
                <a:latin typeface="Montserrat"/>
                <a:ea typeface="Montserrat"/>
                <a:cs typeface="Montserrat"/>
                <a:sym typeface="Montserrat"/>
              </a:rPr>
              <a:t>UBST</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TUÍ-LO.</a:t>
            </a:r>
          </a:p>
          <a:p>
            <a:pPr algn="just">
              <a:lnSpc>
                <a:spcPts val="2070"/>
              </a:lnSpc>
            </a:pPr>
            <a:r>
              <a:rPr lang="en-US" sz="1500">
                <a:solidFill>
                  <a:srgbClr val="02051A"/>
                </a:solidFill>
                <a:latin typeface="Montserrat"/>
                <a:ea typeface="Montserrat"/>
                <a:cs typeface="Montserrat"/>
                <a:sym typeface="Montserrat"/>
              </a:rPr>
              <a:t> § 4º QUAN</a:t>
            </a:r>
            <a:r>
              <a:rPr lang="en-US" sz="1500">
                <a:solidFill>
                  <a:srgbClr val="02051A"/>
                </a:solidFill>
                <a:latin typeface="Montserrat"/>
                <a:ea typeface="Montserrat"/>
                <a:cs typeface="Montserrat"/>
                <a:sym typeface="Montserrat"/>
              </a:rPr>
              <a:t>DO </a:t>
            </a:r>
            <a:r>
              <a:rPr lang="en-US" sz="1500">
                <a:solidFill>
                  <a:srgbClr val="02051A"/>
                </a:solidFill>
                <a:latin typeface="Montserrat"/>
                <a:ea typeface="Montserrat"/>
                <a:cs typeface="Montserrat"/>
                <a:sym typeface="Montserrat"/>
              </a:rPr>
              <a:t>A AT</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VI</a:t>
            </a:r>
            <a:r>
              <a:rPr lang="en-US" sz="1500">
                <a:solidFill>
                  <a:srgbClr val="02051A"/>
                </a:solidFill>
                <a:latin typeface="Montserrat"/>
                <a:ea typeface="Montserrat"/>
                <a:cs typeface="Montserrat"/>
                <a:sym typeface="Montserrat"/>
              </a:rPr>
              <a:t>DA</a:t>
            </a:r>
            <a:r>
              <a:rPr lang="en-US" sz="1500">
                <a:solidFill>
                  <a:srgbClr val="02051A"/>
                </a:solidFill>
                <a:latin typeface="Montserrat"/>
                <a:ea typeface="Montserrat"/>
                <a:cs typeface="Montserrat"/>
                <a:sym typeface="Montserrat"/>
              </a:rPr>
              <a:t>DE DE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LOTEAME</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FOR RE</a:t>
            </a:r>
            <a:r>
              <a:rPr lang="en-US" sz="1500">
                <a:solidFill>
                  <a:srgbClr val="02051A"/>
                </a:solidFill>
                <a:latin typeface="Montserrat"/>
                <a:ea typeface="Montserrat"/>
                <a:cs typeface="Montserrat"/>
                <a:sym typeface="Montserrat"/>
              </a:rPr>
              <a:t>AL</a:t>
            </a:r>
            <a:r>
              <a:rPr lang="en-US" sz="1500">
                <a:solidFill>
                  <a:srgbClr val="02051A"/>
                </a:solidFill>
                <a:latin typeface="Montserrat"/>
                <a:ea typeface="Montserrat"/>
                <a:cs typeface="Montserrat"/>
                <a:sym typeface="Montserrat"/>
              </a:rPr>
              <a:t>IZADA P</a:t>
            </a:r>
            <a:r>
              <a:rPr lang="en-US" sz="1500">
                <a:solidFill>
                  <a:srgbClr val="02051A"/>
                </a:solidFill>
                <a:latin typeface="Montserrat"/>
                <a:ea typeface="Montserrat"/>
                <a:cs typeface="Montserrat"/>
                <a:sym typeface="Montserrat"/>
              </a:rPr>
              <a:t>OR </a:t>
            </a:r>
            <a:r>
              <a:rPr lang="en-US" sz="1500">
                <a:solidFill>
                  <a:srgbClr val="02051A"/>
                </a:solidFill>
                <a:latin typeface="Montserrat"/>
                <a:ea typeface="Montserrat"/>
                <a:cs typeface="Montserrat"/>
                <a:sym typeface="Montserrat"/>
              </a:rPr>
              <a:t>ME</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O DE CO</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TRATO DE PAR</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ER</a:t>
            </a:r>
            <a:r>
              <a:rPr lang="en-US" sz="1500">
                <a:solidFill>
                  <a:srgbClr val="02051A"/>
                </a:solidFill>
                <a:latin typeface="Montserrat"/>
                <a:ea typeface="Montserrat"/>
                <a:cs typeface="Montserrat"/>
                <a:sym typeface="Montserrat"/>
              </a:rPr>
              <a:t>IA</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O REDUTOR </a:t>
            </a:r>
            <a:r>
              <a:rPr lang="en-US" sz="1500">
                <a:solidFill>
                  <a:srgbClr val="02051A"/>
                </a:solidFill>
                <a:latin typeface="Montserrat"/>
                <a:ea typeface="Montserrat"/>
                <a:cs typeface="Montserrat"/>
                <a:sym typeface="Montserrat"/>
              </a:rPr>
              <a:t>SOCIAL S</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RÁ</a:t>
            </a:r>
            <a:r>
              <a:rPr lang="en-US" sz="1500">
                <a:solidFill>
                  <a:srgbClr val="02051A"/>
                </a:solidFill>
                <a:latin typeface="Montserrat"/>
                <a:ea typeface="Montserrat"/>
                <a:cs typeface="Montserrat"/>
                <a:sym typeface="Montserrat"/>
              </a:rPr>
              <a:t> A</a:t>
            </a:r>
            <a:r>
              <a:rPr lang="en-US" sz="1500">
                <a:solidFill>
                  <a:srgbClr val="02051A"/>
                </a:solidFill>
                <a:latin typeface="Montserrat"/>
                <a:ea typeface="Montserrat"/>
                <a:cs typeface="Montserrat"/>
                <a:sym typeface="Montserrat"/>
              </a:rPr>
              <a:t>PLICADO PROPORCIONALMEN</a:t>
            </a:r>
            <a:r>
              <a:rPr lang="en-US" sz="1500">
                <a:solidFill>
                  <a:srgbClr val="02051A"/>
                </a:solidFill>
                <a:latin typeface="Montserrat"/>
                <a:ea typeface="Montserrat"/>
                <a:cs typeface="Montserrat"/>
                <a:sym typeface="Montserrat"/>
              </a:rPr>
              <a:t>TE </a:t>
            </a:r>
            <a:r>
              <a:rPr lang="en-US" sz="1500">
                <a:solidFill>
                  <a:srgbClr val="02051A"/>
                </a:solidFill>
                <a:latin typeface="Montserrat"/>
                <a:ea typeface="Montserrat"/>
                <a:cs typeface="Montserrat"/>
                <a:sym typeface="Montserrat"/>
              </a:rPr>
              <a:t>À OPERAÇÃO </a:t>
            </a:r>
            <a:r>
              <a:rPr lang="en-US" sz="1500">
                <a:solidFill>
                  <a:srgbClr val="02051A"/>
                </a:solidFill>
                <a:latin typeface="Montserrat"/>
                <a:ea typeface="Montserrat"/>
                <a:cs typeface="Montserrat"/>
                <a:sym typeface="Montserrat"/>
              </a:rPr>
              <a:t>DE </a:t>
            </a:r>
            <a:r>
              <a:rPr lang="en-US" sz="1500">
                <a:solidFill>
                  <a:srgbClr val="02051A"/>
                </a:solidFill>
                <a:latin typeface="Montserrat"/>
                <a:ea typeface="Montserrat"/>
                <a:cs typeface="Montserrat"/>
                <a:sym typeface="Montserrat"/>
              </a:rPr>
              <a:t>CADA PARC</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IRO,</a:t>
            </a:r>
            <a:r>
              <a:rPr lang="en-US" sz="1500">
                <a:solidFill>
                  <a:srgbClr val="02051A"/>
                </a:solidFill>
                <a:latin typeface="Montserrat"/>
                <a:ea typeface="Montserrat"/>
                <a:cs typeface="Montserrat"/>
                <a:sym typeface="Montserrat"/>
              </a:rPr>
              <a:t> T</a:t>
            </a:r>
            <a:r>
              <a:rPr lang="en-US" sz="1500">
                <a:solidFill>
                  <a:srgbClr val="02051A"/>
                </a:solidFill>
                <a:latin typeface="Montserrat"/>
                <a:ea typeface="Montserrat"/>
                <a:cs typeface="Montserrat"/>
                <a:sym typeface="Montserrat"/>
              </a:rPr>
              <a:t>OMANDO-SE PO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B</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SE</a:t>
            </a:r>
            <a:r>
              <a:rPr lang="en-US" sz="1500">
                <a:solidFill>
                  <a:srgbClr val="02051A"/>
                </a:solidFill>
                <a:latin typeface="Montserrat"/>
                <a:ea typeface="Montserrat"/>
                <a:cs typeface="Montserrat"/>
                <a:sym typeface="Montserrat"/>
              </a:rPr>
              <a:t> O</a:t>
            </a:r>
            <a:r>
              <a:rPr lang="en-US" sz="1500">
                <a:solidFill>
                  <a:srgbClr val="02051A"/>
                </a:solidFill>
                <a:latin typeface="Montserrat"/>
                <a:ea typeface="Montserrat"/>
                <a:cs typeface="Montserrat"/>
                <a:sym typeface="Montserrat"/>
              </a:rPr>
              <a:t>S PER</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EN</a:t>
            </a:r>
            <a:r>
              <a:rPr lang="en-US" sz="1500">
                <a:solidFill>
                  <a:srgbClr val="02051A"/>
                </a:solidFill>
                <a:latin typeface="Montserrat"/>
                <a:ea typeface="Montserrat"/>
                <a:cs typeface="Montserrat"/>
                <a:sym typeface="Montserrat"/>
              </a:rPr>
              <a:t>TU</a:t>
            </a:r>
            <a:r>
              <a:rPr lang="en-US" sz="1500">
                <a:solidFill>
                  <a:srgbClr val="02051A"/>
                </a:solidFill>
                <a:latin typeface="Montserrat"/>
                <a:ea typeface="Montserrat"/>
                <a:cs typeface="Montserrat"/>
                <a:sym typeface="Montserrat"/>
              </a:rPr>
              <a:t>AI</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FINID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NT</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ATO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DE PAR</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ER</a:t>
            </a:r>
            <a:r>
              <a:rPr lang="en-US" sz="1500">
                <a:solidFill>
                  <a:srgbClr val="02051A"/>
                </a:solidFill>
                <a:latin typeface="Montserrat"/>
                <a:ea typeface="Montserrat"/>
                <a:cs typeface="Montserrat"/>
                <a:sym typeface="Montserrat"/>
              </a:rPr>
              <a:t>IA</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ART. 2</a:t>
            </a:r>
            <a:r>
              <a:rPr lang="en-US" sz="1500">
                <a:solidFill>
                  <a:srgbClr val="02051A"/>
                </a:solidFill>
                <a:latin typeface="Montserrat"/>
                <a:ea typeface="Montserrat"/>
                <a:cs typeface="Montserrat"/>
                <a:sym typeface="Montserrat"/>
              </a:rPr>
              <a:t>60</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NA </a:t>
            </a:r>
            <a:r>
              <a:rPr lang="en-US" sz="1500">
                <a:solidFill>
                  <a:srgbClr val="02051A"/>
                </a:solidFill>
                <a:latin typeface="Montserrat"/>
                <a:ea typeface="Montserrat"/>
                <a:cs typeface="Montserrat"/>
                <a:sym typeface="Montserrat"/>
              </a:rPr>
              <a:t>OPER</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ÇÃO DE </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OCAÇÃO, CESSÃO ONEROSA OU ARR</a:t>
            </a:r>
            <a:r>
              <a:rPr lang="en-US" sz="1500">
                <a:solidFill>
                  <a:srgbClr val="02051A"/>
                </a:solidFill>
                <a:latin typeface="Montserrat"/>
                <a:ea typeface="Montserrat"/>
                <a:cs typeface="Montserrat"/>
                <a:sym typeface="Montserrat"/>
              </a:rPr>
              <a:t>EN</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MENT</a:t>
            </a:r>
            <a:r>
              <a:rPr lang="en-US" sz="1500">
                <a:solidFill>
                  <a:srgbClr val="02051A"/>
                </a:solidFill>
                <a:latin typeface="Montserrat"/>
                <a:ea typeface="Montserrat"/>
                <a:cs typeface="Montserrat"/>
                <a:sym typeface="Montserrat"/>
              </a:rPr>
              <a:t>O DE BEM IMÓVEL </a:t>
            </a:r>
            <a:r>
              <a:rPr lang="en-US" sz="1500">
                <a:solidFill>
                  <a:srgbClr val="02051A"/>
                </a:solidFill>
                <a:latin typeface="Montserrat"/>
                <a:ea typeface="Montserrat"/>
                <a:cs typeface="Montserrat"/>
                <a:sym typeface="Montserrat"/>
              </a:rPr>
              <a:t>PA</a:t>
            </a:r>
            <a:r>
              <a:rPr lang="en-US" sz="1500">
                <a:solidFill>
                  <a:srgbClr val="02051A"/>
                </a:solidFill>
                <a:latin typeface="Montserrat"/>
                <a:ea typeface="Montserrat"/>
                <a:cs typeface="Montserrat"/>
                <a:sym typeface="Montserrat"/>
              </a:rPr>
              <a:t>RA U</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O RESIDENCIAL REALIZADA POR CONTRIBUINTE SUJEITO AO REGIME REGULAR DO IBS E DA CBS, PODERÁ SER DEDUZIDO DA BASE DE CÁLCULO DO IBS E DA CBS REDUTOR SOCIAL NO VALOR DE R$ </a:t>
            </a:r>
            <a:r>
              <a:rPr lang="en-US" sz="1500">
                <a:solidFill>
                  <a:srgbClr val="02051A"/>
                </a:solidFill>
                <a:latin typeface="Montserrat"/>
                <a:ea typeface="Montserrat"/>
                <a:cs typeface="Montserrat"/>
                <a:sym typeface="Montserrat"/>
              </a:rPr>
              <a:t>6</a:t>
            </a:r>
            <a:r>
              <a:rPr lang="en-US" sz="1500">
                <a:solidFill>
                  <a:srgbClr val="02051A"/>
                </a:solidFill>
                <a:latin typeface="Montserrat"/>
                <a:ea typeface="Montserrat"/>
                <a:cs typeface="Montserrat"/>
                <a:sym typeface="Montserrat"/>
              </a:rPr>
              <a:t>00,00 (</a:t>
            </a:r>
            <a:r>
              <a:rPr lang="en-US" sz="1500">
                <a:solidFill>
                  <a:srgbClr val="02051A"/>
                </a:solidFill>
                <a:latin typeface="Montserrat"/>
                <a:ea typeface="Montserrat"/>
                <a:cs typeface="Montserrat"/>
                <a:sym typeface="Montserrat"/>
              </a:rPr>
              <a:t>SEIS</a:t>
            </a:r>
            <a:r>
              <a:rPr lang="en-US" sz="1500">
                <a:solidFill>
                  <a:srgbClr val="02051A"/>
                </a:solidFill>
                <a:latin typeface="Montserrat"/>
                <a:ea typeface="Montserrat"/>
                <a:cs typeface="Montserrat"/>
                <a:sym typeface="Montserrat"/>
              </a:rPr>
              <a:t>CE</a:t>
            </a:r>
            <a:r>
              <a:rPr lang="en-US" sz="1500">
                <a:solidFill>
                  <a:srgbClr val="02051A"/>
                </a:solidFill>
                <a:latin typeface="Montserrat"/>
                <a:ea typeface="Montserrat"/>
                <a:cs typeface="Montserrat"/>
                <a:sym typeface="Montserrat"/>
              </a:rPr>
              <a:t>NTOS</a:t>
            </a:r>
            <a:r>
              <a:rPr lang="en-US" sz="1500">
                <a:solidFill>
                  <a:srgbClr val="02051A"/>
                </a:solidFill>
                <a:latin typeface="Montserrat"/>
                <a:ea typeface="Montserrat"/>
                <a:cs typeface="Montserrat"/>
                <a:sym typeface="Montserrat"/>
              </a:rPr>
              <a:t> REAIS) POR BEM IMÓVEL</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A</a:t>
            </a:r>
            <a:r>
              <a:rPr lang="en-US" sz="1500">
                <a:solidFill>
                  <a:srgbClr val="02051A"/>
                </a:solidFill>
                <a:latin typeface="Montserrat"/>
                <a:ea typeface="Montserrat"/>
                <a:cs typeface="Montserrat"/>
                <a:sym typeface="Montserrat"/>
              </a:rPr>
              <a:t>TÉ O </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IMITE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V</a:t>
            </a:r>
            <a:r>
              <a:rPr lang="en-US" sz="1500">
                <a:solidFill>
                  <a:srgbClr val="02051A"/>
                </a:solidFill>
                <a:latin typeface="Montserrat"/>
                <a:ea typeface="Montserrat"/>
                <a:cs typeface="Montserrat"/>
                <a:sym typeface="Montserrat"/>
              </a:rPr>
              <a:t>AL</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 BAS</a:t>
            </a:r>
            <a:r>
              <a:rPr lang="en-US" sz="1500">
                <a:solidFill>
                  <a:srgbClr val="02051A"/>
                </a:solidFill>
                <a:latin typeface="Montserrat"/>
                <a:ea typeface="Montserrat"/>
                <a:cs typeface="Montserrat"/>
                <a:sym typeface="Montserrat"/>
              </a:rPr>
              <a:t>E DE </a:t>
            </a:r>
            <a:r>
              <a:rPr lang="en-US" sz="1500">
                <a:solidFill>
                  <a:srgbClr val="02051A"/>
                </a:solidFill>
                <a:latin typeface="Montserrat"/>
                <a:ea typeface="Montserrat"/>
                <a:cs typeface="Montserrat"/>
                <a:sym typeface="Montserrat"/>
              </a:rPr>
              <a:t>CÁLCULO</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PARÁG</a:t>
            </a:r>
            <a:r>
              <a:rPr lang="en-US" sz="1500">
                <a:solidFill>
                  <a:srgbClr val="02051A"/>
                </a:solidFill>
                <a:latin typeface="Montserrat"/>
                <a:ea typeface="Montserrat"/>
                <a:cs typeface="Montserrat"/>
                <a:sym typeface="Montserrat"/>
              </a:rPr>
              <a:t>RA</a:t>
            </a:r>
            <a:r>
              <a:rPr lang="en-US" sz="1500">
                <a:solidFill>
                  <a:srgbClr val="02051A"/>
                </a:solidFill>
                <a:latin typeface="Montserrat"/>
                <a:ea typeface="Montserrat"/>
                <a:cs typeface="Montserrat"/>
                <a:sym typeface="Montserrat"/>
              </a:rPr>
              <a:t>FO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ÚN</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CO. O VA</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OR DO</a:t>
            </a:r>
            <a:r>
              <a:rPr lang="en-US" sz="1500">
                <a:solidFill>
                  <a:srgbClr val="02051A"/>
                </a:solidFill>
                <a:latin typeface="Montserrat"/>
                <a:ea typeface="Montserrat"/>
                <a:cs typeface="Montserrat"/>
                <a:sym typeface="Montserrat"/>
              </a:rPr>
              <a:t> RE</a:t>
            </a:r>
            <a:r>
              <a:rPr lang="en-US" sz="1500">
                <a:solidFill>
                  <a:srgbClr val="02051A"/>
                </a:solidFill>
                <a:latin typeface="Montserrat"/>
                <a:ea typeface="Montserrat"/>
                <a:cs typeface="Montserrat"/>
                <a:sym typeface="Montserrat"/>
              </a:rPr>
              <a:t>DUT</a:t>
            </a:r>
            <a:r>
              <a:rPr lang="en-US" sz="1500">
                <a:solidFill>
                  <a:srgbClr val="02051A"/>
                </a:solidFill>
                <a:latin typeface="Montserrat"/>
                <a:ea typeface="Montserrat"/>
                <a:cs typeface="Montserrat"/>
                <a:sym typeface="Montserrat"/>
              </a:rPr>
              <a:t>OR </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CIAL</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VI</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TO </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CA</a:t>
            </a:r>
            <a:r>
              <a:rPr lang="en-US" sz="1500">
                <a:solidFill>
                  <a:srgbClr val="02051A"/>
                </a:solidFill>
                <a:latin typeface="Montserrat"/>
                <a:ea typeface="Montserrat"/>
                <a:cs typeface="Montserrat"/>
                <a:sym typeface="Montserrat"/>
              </a:rPr>
              <a:t>PUT DESTE</a:t>
            </a:r>
            <a:r>
              <a:rPr lang="en-US" sz="1500">
                <a:solidFill>
                  <a:srgbClr val="02051A"/>
                </a:solidFill>
                <a:latin typeface="Montserrat"/>
                <a:ea typeface="Montserrat"/>
                <a:cs typeface="Montserrat"/>
                <a:sym typeface="Montserrat"/>
              </a:rPr>
              <a:t> A</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IG</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SERÁ ATUA</a:t>
            </a:r>
            <a:r>
              <a:rPr lang="en-US" sz="1500">
                <a:solidFill>
                  <a:srgbClr val="02051A"/>
                </a:solidFill>
                <a:latin typeface="Montserrat"/>
                <a:ea typeface="Montserrat"/>
                <a:cs typeface="Montserrat"/>
                <a:sym typeface="Montserrat"/>
              </a:rPr>
              <a:t>LI</a:t>
            </a:r>
            <a:r>
              <a:rPr lang="en-US" sz="1500">
                <a:solidFill>
                  <a:srgbClr val="02051A"/>
                </a:solidFill>
                <a:latin typeface="Montserrat"/>
                <a:ea typeface="Montserrat"/>
                <a:cs typeface="Montserrat"/>
                <a:sym typeface="Montserrat"/>
              </a:rPr>
              <a:t>ZADO </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ENSALMEN</a:t>
            </a:r>
            <a:r>
              <a:rPr lang="en-US" sz="1500">
                <a:solidFill>
                  <a:srgbClr val="02051A"/>
                </a:solidFill>
                <a:latin typeface="Montserrat"/>
                <a:ea typeface="Montserrat"/>
                <a:cs typeface="Montserrat"/>
                <a:sym typeface="Montserrat"/>
              </a:rPr>
              <a:t>TE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RTI</a:t>
            </a:r>
            <a:r>
              <a:rPr lang="en-US" sz="1500">
                <a:solidFill>
                  <a:srgbClr val="02051A"/>
                </a:solidFill>
                <a:latin typeface="Montserrat"/>
                <a:ea typeface="Montserrat"/>
                <a:cs typeface="Montserrat"/>
                <a:sym typeface="Montserrat"/>
              </a:rPr>
              <a:t>R DA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TA</a:t>
            </a:r>
            <a:r>
              <a:rPr lang="en-US" sz="1500">
                <a:solidFill>
                  <a:srgbClr val="02051A"/>
                </a:solidFill>
                <a:latin typeface="Montserrat"/>
                <a:ea typeface="Montserrat"/>
                <a:cs typeface="Montserrat"/>
                <a:sym typeface="Montserrat"/>
              </a:rPr>
              <a:t> DE </a:t>
            </a:r>
            <a:r>
              <a:rPr lang="en-US" sz="1500">
                <a:solidFill>
                  <a:srgbClr val="02051A"/>
                </a:solidFill>
                <a:latin typeface="Montserrat"/>
                <a:ea typeface="Montserrat"/>
                <a:cs typeface="Montserrat"/>
                <a:sym typeface="Montserrat"/>
              </a:rPr>
              <a:t>PUB</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AÇÃ</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DEST</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LEI COM</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LEMENT</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IPCA </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O</a:t>
            </a:r>
            <a:r>
              <a:rPr lang="en-US" sz="1500">
                <a:solidFill>
                  <a:srgbClr val="02051A"/>
                </a:solidFill>
                <a:latin typeface="Montserrat"/>
                <a:ea typeface="Montserrat"/>
                <a:cs typeface="Montserrat"/>
                <a:sym typeface="Montserrat"/>
              </a:rPr>
              <a:t>UTR</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ÍN</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IC</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QUE VIER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S</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B</a:t>
            </a:r>
            <a:r>
              <a:rPr lang="en-US" sz="1500">
                <a:solidFill>
                  <a:srgbClr val="02051A"/>
                </a:solidFill>
                <a:latin typeface="Montserrat"/>
                <a:ea typeface="Montserrat"/>
                <a:cs typeface="Montserrat"/>
                <a:sym typeface="Montserrat"/>
              </a:rPr>
              <a:t>ST</a:t>
            </a:r>
            <a:r>
              <a:rPr lang="en-US" sz="1500">
                <a:solidFill>
                  <a:srgbClr val="02051A"/>
                </a:solidFill>
                <a:latin typeface="Montserrat"/>
                <a:ea typeface="Montserrat"/>
                <a:cs typeface="Montserrat"/>
                <a:sym typeface="Montserrat"/>
              </a:rPr>
              <a:t>ITUÍ-LO</a:t>
            </a:r>
            <a:r>
              <a:rPr lang="en-US" sz="1500">
                <a:solidFill>
                  <a:srgbClr val="02051A"/>
                </a:solidFill>
                <a:latin typeface="Montserrat"/>
                <a:ea typeface="Montserrat"/>
                <a:cs typeface="Montserrat"/>
                <a:sym typeface="Montserrat"/>
              </a:rPr>
              <a:t>.</a:t>
            </a:r>
          </a:p>
          <a:p>
            <a:pPr algn="just">
              <a:lnSpc>
                <a:spcPts val="2070"/>
              </a:lnSpc>
            </a:pPr>
          </a:p>
        </p:txBody>
      </p:sp>
      <p:sp>
        <p:nvSpPr>
          <p:cNvPr name="TextBox 6" id="6"/>
          <p:cNvSpPr txBox="true"/>
          <p:nvPr/>
        </p:nvSpPr>
        <p:spPr>
          <a:xfrm rot="0">
            <a:off x="5271269" y="862012"/>
            <a:ext cx="3564285"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214/2025</a:t>
            </a:r>
          </a:p>
        </p:txBody>
      </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857250"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ALÍQUOTAS REDUZIDAS (ART. 261)</a:t>
            </a:r>
          </a:p>
        </p:txBody>
      </p:sp>
      <p:sp>
        <p:nvSpPr>
          <p:cNvPr name="TextBox 6" id="6"/>
          <p:cNvSpPr txBox="true"/>
          <p:nvPr/>
        </p:nvSpPr>
        <p:spPr>
          <a:xfrm rot="0">
            <a:off x="705714" y="2125992"/>
            <a:ext cx="16271629" cy="5012690"/>
          </a:xfrm>
          <a:prstGeom prst="rect">
            <a:avLst/>
          </a:prstGeom>
        </p:spPr>
        <p:txBody>
          <a:bodyPr anchor="t" rtlCol="false" tIns="0" lIns="0" bIns="0" rIns="0">
            <a:spAutoFit/>
          </a:bodyPr>
          <a:lstStyle/>
          <a:p>
            <a:pPr algn="just">
              <a:lnSpc>
                <a:spcPts val="3639"/>
              </a:lnSpc>
            </a:pPr>
            <a:r>
              <a:rPr lang="en-US" b="true" sz="2799" spc="55">
                <a:solidFill>
                  <a:srgbClr val="02051A"/>
                </a:solidFill>
                <a:latin typeface="Montserrat Bold"/>
                <a:ea typeface="Montserrat Bold"/>
                <a:cs typeface="Montserrat Bold"/>
                <a:sym typeface="Montserrat Bold"/>
              </a:rPr>
              <a:t> Redução das alíquotas do IBS e da CBS: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Para todas as operações com imóveis: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 Redução de 50%</a:t>
            </a:r>
          </a:p>
          <a:p>
            <a:pPr algn="just">
              <a:lnSpc>
                <a:spcPts val="3639"/>
              </a:lnSpc>
            </a:pPr>
            <a:r>
              <a:rPr lang="en-US" b="true" sz="2799" spc="55">
                <a:solidFill>
                  <a:srgbClr val="02051A"/>
                </a:solidFill>
                <a:latin typeface="Montserrat Bold"/>
                <a:ea typeface="Montserrat Bold"/>
                <a:cs typeface="Montserrat Bold"/>
                <a:sym typeface="Montserrat Bold"/>
              </a:rPr>
              <a:t>Locação, cessão onerosa e arrendamento:</a:t>
            </a:r>
          </a:p>
          <a:p>
            <a:pPr algn="just">
              <a:lnSpc>
                <a:spcPts val="3639"/>
              </a:lnSpc>
            </a:pPr>
            <a:r>
              <a:rPr lang="en-US" sz="2799" spc="55">
                <a:solidFill>
                  <a:srgbClr val="02051A"/>
                </a:solidFill>
                <a:latin typeface="Montserrat"/>
                <a:ea typeface="Montserrat"/>
                <a:cs typeface="Montserrat"/>
                <a:sym typeface="Montserrat"/>
              </a:rPr>
              <a:t>Redução de 70%</a:t>
            </a:r>
          </a:p>
          <a:p>
            <a:pPr algn="just">
              <a:lnSpc>
                <a:spcPts val="3639"/>
              </a:lnSpc>
            </a:pPr>
          </a:p>
          <a:p>
            <a:pPr algn="just">
              <a:lnSpc>
                <a:spcPts val="3639"/>
              </a:lnSpc>
            </a:pPr>
          </a:p>
          <a:p>
            <a:pPr algn="just">
              <a:lnSpc>
                <a:spcPts val="3639"/>
              </a:lnSpc>
            </a:pPr>
            <a:r>
              <a:rPr lang="en-US" b="true" sz="2799" spc="55">
                <a:solidFill>
                  <a:srgbClr val="02051A"/>
                </a:solidFill>
                <a:latin typeface="Montserrat Bold"/>
                <a:ea typeface="Montserrat Bold"/>
                <a:cs typeface="Montserrat Bold"/>
                <a:sym typeface="Montserrat Bold"/>
              </a:rPr>
              <a:t>Objetivo:</a:t>
            </a:r>
            <a:r>
              <a:rPr lang="en-US" sz="2799" spc="55">
                <a:solidFill>
                  <a:srgbClr val="02051A"/>
                </a:solidFill>
                <a:latin typeface="Montserrat"/>
                <a:ea typeface="Montserrat"/>
                <a:cs typeface="Montserrat"/>
                <a:sym typeface="Montserrat"/>
              </a:rPr>
              <a:t> Reduzir o peso tributário sobre as operações do setor imobiliário, especialmente nas locações.</a:t>
            </a:r>
          </a:p>
          <a:p>
            <a:pPr algn="just">
              <a:lnSpc>
                <a:spcPts val="3639"/>
              </a:lnSpc>
            </a:pPr>
          </a:p>
          <a:p>
            <a:pPr algn="just">
              <a:lnSpc>
                <a:spcPts val="3639"/>
              </a:lnSpc>
            </a:pP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857250"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INCORPORAÇÃO E PARCELAMENTO DE SOLO (ART. 262)</a:t>
            </a:r>
          </a:p>
        </p:txBody>
      </p:sp>
      <p:sp>
        <p:nvSpPr>
          <p:cNvPr name="TextBox 6" id="6"/>
          <p:cNvSpPr txBox="true"/>
          <p:nvPr/>
        </p:nvSpPr>
        <p:spPr>
          <a:xfrm rot="0">
            <a:off x="705714" y="2125992"/>
            <a:ext cx="16271629" cy="6384290"/>
          </a:xfrm>
          <a:prstGeom prst="rect">
            <a:avLst/>
          </a:prstGeom>
        </p:spPr>
        <p:txBody>
          <a:bodyPr anchor="t" rtlCol="false" tIns="0" lIns="0" bIns="0" rIns="0">
            <a:spAutoFit/>
          </a:bodyPr>
          <a:lstStyle/>
          <a:p>
            <a:pPr algn="just">
              <a:lnSpc>
                <a:spcPts val="3639"/>
              </a:lnSpc>
            </a:pPr>
            <a:r>
              <a:rPr lang="en-US" b="true" sz="2799" spc="55">
                <a:solidFill>
                  <a:srgbClr val="02051A"/>
                </a:solidFill>
                <a:latin typeface="Montserrat Bold"/>
                <a:ea typeface="Montserrat Bold"/>
                <a:cs typeface="Montserrat Bold"/>
                <a:sym typeface="Montserrat Bold"/>
              </a:rPr>
              <a:t>Incorporação imobiliária e parcelamento do solo:</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IBS e CBS são devidos a cada pagamento recebido</a:t>
            </a:r>
          </a:p>
          <a:p>
            <a:pPr algn="just">
              <a:lnSpc>
                <a:spcPts val="3639"/>
              </a:lnSpc>
            </a:pPr>
            <a:r>
              <a:rPr lang="en-US" sz="2799" spc="55">
                <a:solidFill>
                  <a:srgbClr val="02051A"/>
                </a:solidFill>
                <a:latin typeface="Montserrat"/>
                <a:ea typeface="Montserrat"/>
                <a:cs typeface="Montserrat"/>
                <a:sym typeface="Montserrat"/>
              </a:rPr>
              <a:t>Unidade imobiliária inclui:</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Terreno adquirido para venda</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Lote desmembrado</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Terreno loteado</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Unidade autônoma de incorporação</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Prédio isolado</a:t>
            </a:r>
          </a:p>
          <a:p>
            <a:pPr algn="just">
              <a:lnSpc>
                <a:spcPts val="3639"/>
              </a:lnSpc>
            </a:pPr>
            <a:r>
              <a:rPr lang="en-US" b="true" sz="2799" spc="55">
                <a:solidFill>
                  <a:srgbClr val="02051A"/>
                </a:solidFill>
                <a:latin typeface="Montserrat Bold"/>
                <a:ea typeface="Montserrat Bold"/>
                <a:cs typeface="Montserrat Bold"/>
                <a:sym typeface="Montserrat Bold"/>
              </a:rPr>
              <a:t>Compensações e créditos: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Créditos apropriados podem ser compensados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Saldo credor:</a:t>
            </a:r>
          </a:p>
          <a:p>
            <a:pPr algn="just" marL="1209036" indent="-403012" lvl="2">
              <a:lnSpc>
                <a:spcPts val="3639"/>
              </a:lnSpc>
              <a:buFont typeface="Arial"/>
              <a:buChar char="⚬"/>
            </a:pPr>
            <a:r>
              <a:rPr lang="en-US" sz="2799" spc="55">
                <a:solidFill>
                  <a:srgbClr val="02051A"/>
                </a:solidFill>
                <a:latin typeface="Montserrat"/>
                <a:ea typeface="Montserrat"/>
                <a:cs typeface="Montserrat"/>
                <a:sym typeface="Montserrat"/>
              </a:rPr>
              <a:t>Pode ser ressarcido à conta vinculada ao patrimônio de afetação (durante a obra)</a:t>
            </a:r>
          </a:p>
          <a:p>
            <a:pPr algn="just" marL="1209036" indent="-403012" lvl="2">
              <a:lnSpc>
                <a:spcPts val="3639"/>
              </a:lnSpc>
              <a:buFont typeface="Arial"/>
              <a:buChar char="⚬"/>
            </a:pPr>
            <a:r>
              <a:rPr lang="en-US" sz="2799" spc="55">
                <a:solidFill>
                  <a:srgbClr val="02051A"/>
                </a:solidFill>
                <a:latin typeface="Montserrat"/>
                <a:ea typeface="Montserrat"/>
                <a:cs typeface="Montserrat"/>
                <a:sym typeface="Montserrat"/>
              </a:rPr>
              <a:t>Ou compensado com outras operações (após conclusão)</a:t>
            </a:r>
          </a:p>
          <a:p>
            <a:pPr algn="just">
              <a:lnSpc>
                <a:spcPts val="3639"/>
              </a:lnSpc>
            </a:pP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857250" y="1114425"/>
            <a:ext cx="16120093" cy="5213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APLICAÇÃO DOS REDUTORES (ART. 262, §§ 4º E 5º)</a:t>
            </a:r>
          </a:p>
        </p:txBody>
      </p:sp>
      <p:sp>
        <p:nvSpPr>
          <p:cNvPr name="TextBox 6" id="6"/>
          <p:cNvSpPr txBox="true"/>
          <p:nvPr/>
        </p:nvSpPr>
        <p:spPr>
          <a:xfrm rot="0">
            <a:off x="705714" y="2125992"/>
            <a:ext cx="16271629" cy="3641090"/>
          </a:xfrm>
          <a:prstGeom prst="rect">
            <a:avLst/>
          </a:prstGeom>
        </p:spPr>
        <p:txBody>
          <a:bodyPr anchor="t" rtlCol="false" tIns="0" lIns="0" bIns="0" rIns="0">
            <a:spAutoFit/>
          </a:bodyPr>
          <a:lstStyle/>
          <a:p>
            <a:pPr algn="just">
              <a:lnSpc>
                <a:spcPts val="3639"/>
              </a:lnSpc>
            </a:pPr>
            <a:r>
              <a:rPr lang="en-US" b="true" sz="2799" spc="55">
                <a:solidFill>
                  <a:srgbClr val="02051A"/>
                </a:solidFill>
                <a:latin typeface="Montserrat Bold"/>
                <a:ea typeface="Montserrat Bold"/>
                <a:cs typeface="Montserrat Bold"/>
                <a:sym typeface="Montserrat Bold"/>
              </a:rPr>
              <a:t>Redutor de Ajuste e Redutor Social:</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Deduzidos proporcionalmente em cada parcela da venda</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Inclusiv</a:t>
            </a:r>
            <a:r>
              <a:rPr lang="en-US" sz="2799" spc="55">
                <a:solidFill>
                  <a:srgbClr val="02051A"/>
                </a:solidFill>
                <a:latin typeface="Montserrat"/>
                <a:ea typeface="Montserrat"/>
                <a:cs typeface="Montserrat"/>
                <a:sym typeface="Montserrat"/>
              </a:rPr>
              <a:t>e em imóveis pagos parcialmente antes de 2027</a:t>
            </a:r>
          </a:p>
          <a:p>
            <a:pPr algn="just">
              <a:lnSpc>
                <a:spcPts val="3639"/>
              </a:lnSpc>
            </a:pPr>
          </a:p>
          <a:p>
            <a:pPr algn="just">
              <a:lnSpc>
                <a:spcPts val="3639"/>
              </a:lnSpc>
            </a:pPr>
            <a:r>
              <a:rPr lang="en-US" b="true" sz="2799" spc="55">
                <a:solidFill>
                  <a:srgbClr val="02051A"/>
                </a:solidFill>
                <a:latin typeface="Montserrat Bold"/>
                <a:ea typeface="Montserrat Bold"/>
                <a:cs typeface="Montserrat Bold"/>
                <a:sym typeface="Montserrat Bold"/>
              </a:rPr>
              <a:t>Isso garante:</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Aplicação gradual dos redutores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Segurança jurídica para contratos em andamento</a:t>
            </a:r>
          </a:p>
          <a:p>
            <a:pPr algn="just">
              <a:lnSpc>
                <a:spcPts val="3639"/>
              </a:lnSpc>
            </a:pP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0514" y="-954405"/>
            <a:ext cx="18288000" cy="12195810"/>
          </a:xfrm>
          <a:custGeom>
            <a:avLst/>
            <a:gdLst/>
            <a:ahLst/>
            <a:cxnLst/>
            <a:rect r="r" b="b" t="t" l="l"/>
            <a:pathLst>
              <a:path h="12195810" w="18288000">
                <a:moveTo>
                  <a:pt x="0" y="0"/>
                </a:moveTo>
                <a:lnTo>
                  <a:pt x="18288000" y="0"/>
                </a:lnTo>
                <a:lnTo>
                  <a:pt x="18288000" y="12195810"/>
                </a:lnTo>
                <a:lnTo>
                  <a:pt x="0" y="12195810"/>
                </a:lnTo>
                <a:lnTo>
                  <a:pt x="0" y="0"/>
                </a:lnTo>
                <a:close/>
              </a:path>
            </a:pathLst>
          </a:custGeom>
          <a:blipFill>
            <a:blip r:embed="rId2">
              <a:alphaModFix amt="18000"/>
            </a:blip>
            <a:stretch>
              <a:fillRect l="0" t="0" r="0" b="0"/>
            </a:stretch>
          </a:blipFill>
        </p:spPr>
      </p:sp>
      <p:sp>
        <p:nvSpPr>
          <p:cNvPr name="AutoShape 3" id="3"/>
          <p:cNvSpPr/>
          <p:nvPr/>
        </p:nvSpPr>
        <p:spPr>
          <a:xfrm rot="0">
            <a:off x="1028700" y="9591065"/>
            <a:ext cx="16230600" cy="1351653"/>
          </a:xfrm>
          <a:prstGeom prst="rect">
            <a:avLst/>
          </a:prstGeom>
          <a:solidFill>
            <a:srgbClr val="02051A"/>
          </a:solidFill>
        </p:spPr>
      </p:sp>
      <p:sp>
        <p:nvSpPr>
          <p:cNvPr name="AutoShape 4" id="4"/>
          <p:cNvSpPr/>
          <p:nvPr/>
        </p:nvSpPr>
        <p:spPr>
          <a:xfrm rot="0">
            <a:off x="1028700" y="-675827"/>
            <a:ext cx="16230600" cy="1351653"/>
          </a:xfrm>
          <a:prstGeom prst="rect">
            <a:avLst/>
          </a:prstGeom>
          <a:solidFill>
            <a:srgbClr val="02051A"/>
          </a:solidFill>
        </p:spPr>
      </p:sp>
      <p:sp>
        <p:nvSpPr>
          <p:cNvPr name="TextBox 5" id="5"/>
          <p:cNvSpPr txBox="true"/>
          <p:nvPr/>
        </p:nvSpPr>
        <p:spPr>
          <a:xfrm rot="0">
            <a:off x="857250" y="1114425"/>
            <a:ext cx="16120093" cy="1016635"/>
          </a:xfrm>
          <a:prstGeom prst="rect">
            <a:avLst/>
          </a:prstGeom>
        </p:spPr>
        <p:txBody>
          <a:bodyPr anchor="t" rtlCol="false" tIns="0" lIns="0" bIns="0" rIns="0">
            <a:spAutoFit/>
          </a:bodyPr>
          <a:lstStyle/>
          <a:p>
            <a:pPr algn="l">
              <a:lnSpc>
                <a:spcPts val="3919"/>
              </a:lnSpc>
            </a:pPr>
            <a:r>
              <a:rPr lang="en-US" b="true" sz="3999" i="true" spc="-235">
                <a:solidFill>
                  <a:srgbClr val="02051A"/>
                </a:solidFill>
                <a:latin typeface="Montserrat Ultra-Bold Italics"/>
                <a:ea typeface="Montserrat Ultra-Bold Italics"/>
                <a:cs typeface="Montserrat Ultra-Bold Italics"/>
                <a:sym typeface="Montserrat Ultra-Bold Italics"/>
              </a:rPr>
              <a:t>APLICAÇÃO DOS REDUTORES SUJEIÇÃO PASSIVA (ARTS. 263 E 264)</a:t>
            </a:r>
          </a:p>
        </p:txBody>
      </p:sp>
      <p:sp>
        <p:nvSpPr>
          <p:cNvPr name="TextBox 6" id="6"/>
          <p:cNvSpPr txBox="true"/>
          <p:nvPr/>
        </p:nvSpPr>
        <p:spPr>
          <a:xfrm rot="0">
            <a:off x="705714" y="2112010"/>
            <a:ext cx="16271629" cy="7755890"/>
          </a:xfrm>
          <a:prstGeom prst="rect">
            <a:avLst/>
          </a:prstGeom>
        </p:spPr>
        <p:txBody>
          <a:bodyPr anchor="t" rtlCol="false" tIns="0" lIns="0" bIns="0" rIns="0">
            <a:spAutoFit/>
          </a:bodyPr>
          <a:lstStyle/>
          <a:p>
            <a:pPr algn="just">
              <a:lnSpc>
                <a:spcPts val="3639"/>
              </a:lnSpc>
            </a:pPr>
            <a:r>
              <a:rPr lang="en-US" b="true" sz="2799" spc="55">
                <a:solidFill>
                  <a:srgbClr val="02051A"/>
                </a:solidFill>
                <a:latin typeface="Montserrat Bold"/>
                <a:ea typeface="Montserrat Bold"/>
                <a:cs typeface="Montserrat Bold"/>
                <a:sym typeface="Montserrat Bold"/>
              </a:rPr>
              <a:t>Quem é o contribuinte do IBS e CBS nas operações imobiliárias?</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Alienante do bem</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Cedente ou instituidor de direito real</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Locador ou arrendador</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Adquirente em leilão judicial</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Prestador de serviço de construção</a:t>
            </a:r>
          </a:p>
          <a:p>
            <a:pPr algn="just" marL="604518" indent="-302259" lvl="1">
              <a:lnSpc>
                <a:spcPts val="3639"/>
              </a:lnSpc>
              <a:buAutoNum type="arabicPeriod" startAt="1"/>
            </a:pPr>
            <a:r>
              <a:rPr lang="en-US" sz="2799" spc="55">
                <a:solidFill>
                  <a:srgbClr val="02051A"/>
                </a:solidFill>
                <a:latin typeface="Montserrat"/>
                <a:ea typeface="Montserrat"/>
                <a:cs typeface="Montserrat"/>
                <a:sym typeface="Montserrat"/>
              </a:rPr>
              <a:t>Admi</a:t>
            </a:r>
            <a:r>
              <a:rPr lang="en-US" sz="2799" spc="55">
                <a:solidFill>
                  <a:srgbClr val="02051A"/>
                </a:solidFill>
                <a:latin typeface="Montserrat"/>
                <a:ea typeface="Montserrat"/>
                <a:cs typeface="Montserrat"/>
                <a:sym typeface="Montserrat"/>
              </a:rPr>
              <a:t>nistrador</a:t>
            </a:r>
            <a:r>
              <a:rPr lang="en-US" sz="2799" spc="55">
                <a:solidFill>
                  <a:srgbClr val="02051A"/>
                </a:solidFill>
                <a:latin typeface="Montserrat"/>
                <a:ea typeface="Montserrat"/>
                <a:cs typeface="Montserrat"/>
                <a:sym typeface="Montserrat"/>
              </a:rPr>
              <a:t> ou intermediador imobiliário</a:t>
            </a:r>
          </a:p>
          <a:p>
            <a:pPr algn="just">
              <a:lnSpc>
                <a:spcPts val="3639"/>
              </a:lnSpc>
            </a:pPr>
            <a:r>
              <a:rPr lang="en-US" sz="2799" spc="55">
                <a:solidFill>
                  <a:srgbClr val="02051A"/>
                </a:solidFill>
                <a:latin typeface="Montserrat"/>
                <a:ea typeface="Montserrat"/>
                <a:cs typeface="Montserrat"/>
                <a:sym typeface="Montserrat"/>
              </a:rPr>
              <a:t> </a:t>
            </a:r>
            <a:r>
              <a:rPr lang="en-US" b="true" sz="2799" spc="55">
                <a:solidFill>
                  <a:srgbClr val="02051A"/>
                </a:solidFill>
                <a:latin typeface="Montserrat Bold"/>
                <a:ea typeface="Montserrat Bold"/>
                <a:cs typeface="Montserrat Bold"/>
                <a:sym typeface="Montserrat Bold"/>
              </a:rPr>
              <a:t>Casos especiais:</a:t>
            </a:r>
          </a:p>
          <a:p>
            <a:pPr algn="just" marL="604518" indent="-302259" lvl="1">
              <a:lnSpc>
                <a:spcPts val="3639"/>
              </a:lnSpc>
              <a:buFont typeface="Arial"/>
              <a:buChar char="•"/>
            </a:pPr>
            <a:r>
              <a:rPr lang="en-US" sz="2799" spc="55">
                <a:solidFill>
                  <a:srgbClr val="02051A"/>
                </a:solidFill>
                <a:latin typeface="Montserrat"/>
                <a:ea typeface="Montserrat"/>
                <a:cs typeface="Montserrat"/>
                <a:sym typeface="Montserrat"/>
              </a:rPr>
              <a:t>Leilões judiciais:</a:t>
            </a:r>
          </a:p>
          <a:p>
            <a:pPr algn="just" marL="1209036" indent="-403012" lvl="2">
              <a:lnSpc>
                <a:spcPts val="3639"/>
              </a:lnSpc>
              <a:buFont typeface="Arial"/>
              <a:buChar char="⚬"/>
            </a:pPr>
            <a:r>
              <a:rPr lang="en-US" sz="2799" spc="55">
                <a:solidFill>
                  <a:srgbClr val="02051A"/>
                </a:solidFill>
                <a:latin typeface="Montserrat"/>
                <a:ea typeface="Montserrat"/>
                <a:cs typeface="Montserrat"/>
                <a:sym typeface="Montserrat"/>
              </a:rPr>
              <a:t>Se houver redutor de ajuste: tributação como contribuinte regular</a:t>
            </a:r>
          </a:p>
          <a:p>
            <a:pPr algn="just" marL="1209036" indent="-403012" lvl="2">
              <a:lnSpc>
                <a:spcPts val="3639"/>
              </a:lnSpc>
              <a:buFont typeface="Arial"/>
              <a:buChar char="⚬"/>
            </a:pPr>
            <a:r>
              <a:rPr lang="en-US" sz="2799" spc="55">
                <a:solidFill>
                  <a:srgbClr val="02051A"/>
                </a:solidFill>
                <a:latin typeface="Montserrat"/>
                <a:ea typeface="Montserrat"/>
                <a:cs typeface="Montserrat"/>
                <a:sym typeface="Montserrat"/>
              </a:rPr>
              <a:t>Se não houver: tratamento como não contribuinte</a:t>
            </a:r>
          </a:p>
          <a:p>
            <a:pPr algn="just" marL="604518" indent="-302259" lvl="1">
              <a:lnSpc>
                <a:spcPts val="3639"/>
              </a:lnSpc>
              <a:buFont typeface="Arial"/>
              <a:buChar char="•"/>
            </a:pPr>
            <a:r>
              <a:rPr lang="en-US" b="true" sz="2799" spc="55">
                <a:solidFill>
                  <a:srgbClr val="02051A"/>
                </a:solidFill>
                <a:latin typeface="Montserrat Bold"/>
                <a:ea typeface="Montserrat Bold"/>
                <a:cs typeface="Montserrat Bold"/>
                <a:sym typeface="Montserrat Bold"/>
              </a:rPr>
              <a:t>Copropriedade:</a:t>
            </a:r>
          </a:p>
          <a:p>
            <a:pPr algn="just" marL="1209036" indent="-403012" lvl="2">
              <a:lnSpc>
                <a:spcPts val="3639"/>
              </a:lnSpc>
              <a:buFont typeface="Arial"/>
              <a:buChar char="⚬"/>
            </a:pPr>
            <a:r>
              <a:rPr lang="en-US" sz="2799" spc="55">
                <a:solidFill>
                  <a:srgbClr val="02051A"/>
                </a:solidFill>
                <a:latin typeface="Montserrat"/>
                <a:ea typeface="Montserrat"/>
                <a:cs typeface="Montserrat"/>
                <a:sym typeface="Montserrat"/>
              </a:rPr>
              <a:t>Pod</a:t>
            </a:r>
            <a:r>
              <a:rPr lang="en-US" sz="2799" spc="55">
                <a:solidFill>
                  <a:srgbClr val="02051A"/>
                </a:solidFill>
                <a:latin typeface="Montserrat"/>
                <a:ea typeface="Montserrat"/>
                <a:cs typeface="Montserrat"/>
                <a:sym typeface="Montserrat"/>
              </a:rPr>
              <a:t>e optar por recolhimento unificado via CNPJ</a:t>
            </a:r>
          </a:p>
          <a:p>
            <a:pPr algn="just" marL="1209036" indent="-403012" lvl="2">
              <a:lnSpc>
                <a:spcPts val="3639"/>
              </a:lnSpc>
              <a:buFont typeface="Arial"/>
              <a:buChar char="⚬"/>
            </a:pPr>
            <a:r>
              <a:rPr lang="en-US" sz="2799" spc="55">
                <a:solidFill>
                  <a:srgbClr val="02051A"/>
                </a:solidFill>
                <a:latin typeface="Montserrat"/>
                <a:ea typeface="Montserrat"/>
                <a:cs typeface="Montserrat"/>
                <a:sym typeface="Montserrat"/>
              </a:rPr>
              <a:t>Tributação proporcional à parte do contribuinte</a:t>
            </a:r>
          </a:p>
          <a:p>
            <a:pPr algn="just" marL="604518" indent="-302259" lvl="1">
              <a:lnSpc>
                <a:spcPts val="3639"/>
              </a:lnSpc>
              <a:buFont typeface="Arial"/>
              <a:buChar char="•"/>
            </a:pPr>
            <a:r>
              <a:rPr lang="en-US" b="true" sz="2799" spc="55">
                <a:solidFill>
                  <a:srgbClr val="02051A"/>
                </a:solidFill>
                <a:latin typeface="Montserrat Bold"/>
                <a:ea typeface="Montserrat Bold"/>
                <a:cs typeface="Montserrat Bold"/>
                <a:sym typeface="Montserrat Bold"/>
              </a:rPr>
              <a:t>SCP (Sociedade em Conta de Participação):</a:t>
            </a:r>
          </a:p>
          <a:p>
            <a:pPr algn="just" marL="1209036" indent="-403012" lvl="2">
              <a:lnSpc>
                <a:spcPts val="3639"/>
              </a:lnSpc>
              <a:buFont typeface="Arial"/>
              <a:buChar char="⚬"/>
            </a:pPr>
            <a:r>
              <a:rPr lang="en-US" sz="2799" spc="55">
                <a:solidFill>
                  <a:srgbClr val="02051A"/>
                </a:solidFill>
                <a:latin typeface="Montserrat"/>
                <a:ea typeface="Montserrat"/>
                <a:cs typeface="Montserrat"/>
                <a:sym typeface="Montserrat"/>
              </a:rPr>
              <a:t>Sócio ostensivo recolhe o imposto</a:t>
            </a:r>
          </a:p>
          <a:p>
            <a:pPr algn="just">
              <a:lnSpc>
                <a:spcPts val="3639"/>
              </a:lnSpc>
            </a:pPr>
          </a:p>
        </p:txBody>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404099" y="383894"/>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88256"/>
            <a:ext cx="11650085" cy="3798088"/>
          </a:xfrm>
          <a:prstGeom prst="rect">
            <a:avLst/>
          </a:prstGeom>
        </p:spPr>
        <p:txBody>
          <a:bodyPr anchor="t" rtlCol="false" tIns="0" lIns="0" bIns="0" rIns="0">
            <a:spAutoFit/>
          </a:bodyPr>
          <a:lstStyle/>
          <a:p>
            <a:pPr algn="just">
              <a:lnSpc>
                <a:spcPts val="3019"/>
              </a:lnSpc>
            </a:pPr>
            <a:r>
              <a:rPr lang="en-US" sz="2187">
                <a:solidFill>
                  <a:srgbClr val="02051A"/>
                </a:solidFill>
                <a:latin typeface="Montserrat"/>
                <a:ea typeface="Montserrat"/>
                <a:cs typeface="Montserrat"/>
                <a:sym typeface="Montserrat"/>
              </a:rPr>
              <a:t> DA ALÍQUOTA</a:t>
            </a:r>
          </a:p>
          <a:p>
            <a:pPr algn="just">
              <a:lnSpc>
                <a:spcPts val="3019"/>
              </a:lnSpc>
            </a:pPr>
            <a:r>
              <a:rPr lang="en-US" sz="2187">
                <a:solidFill>
                  <a:srgbClr val="02051A"/>
                </a:solidFill>
                <a:latin typeface="Montserrat"/>
                <a:ea typeface="Montserrat"/>
                <a:cs typeface="Montserrat"/>
                <a:sym typeface="Montserrat"/>
              </a:rPr>
              <a:t> Art. 261. As alíquotas do IBS e da CBS relativas às operações de que trata este Capítulo ficam reduzidas em 50% (cinquenta por cento).</a:t>
            </a:r>
          </a:p>
          <a:p>
            <a:pPr algn="just">
              <a:lnSpc>
                <a:spcPts val="3019"/>
              </a:lnSpc>
            </a:pPr>
            <a:r>
              <a:rPr lang="en-US" sz="2187">
                <a:solidFill>
                  <a:srgbClr val="02051A"/>
                </a:solidFill>
                <a:latin typeface="Montserrat"/>
                <a:ea typeface="Montserrat"/>
                <a:cs typeface="Montserrat"/>
                <a:sym typeface="Montserrat"/>
              </a:rPr>
              <a:t> Parágrafo único. As alíquotas do IBS e da CBS relativas às operações de locação, cessão onerosa e arrendamento de bens imóveis ficam reduzidas em 70% (setenta por cento).</a:t>
            </a:r>
          </a:p>
          <a:p>
            <a:pPr algn="just">
              <a:lnSpc>
                <a:spcPts val="3019"/>
              </a:lnSpc>
            </a:pPr>
          </a:p>
          <a:p>
            <a:pPr algn="just">
              <a:lnSpc>
                <a:spcPts val="3019"/>
              </a:lnSpc>
            </a:pPr>
            <a:r>
              <a:rPr lang="en-US" sz="2187">
                <a:solidFill>
                  <a:srgbClr val="02051A"/>
                </a:solidFill>
                <a:latin typeface="Montserrat"/>
                <a:ea typeface="Montserrat"/>
                <a:cs typeface="Montserrat"/>
                <a:sym typeface="Montserrat"/>
              </a:rPr>
              <a:t>. </a:t>
            </a:r>
          </a:p>
          <a:p>
            <a:pPr algn="just">
              <a:lnSpc>
                <a:spcPts val="3019"/>
              </a:lnSpc>
            </a:pPr>
          </a:p>
          <a:p>
            <a:pPr algn="just">
              <a:lnSpc>
                <a:spcPts val="3019"/>
              </a:lnSpc>
            </a:pPr>
          </a:p>
        </p:txBody>
      </p:sp>
      <p:sp>
        <p:nvSpPr>
          <p:cNvPr name="TextBox 8" id="8"/>
          <p:cNvSpPr txBox="true"/>
          <p:nvPr/>
        </p:nvSpPr>
        <p:spPr>
          <a:xfrm rot="0">
            <a:off x="5310783" y="862012"/>
            <a:ext cx="3485257"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214/2025</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404099" y="383894"/>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97781"/>
            <a:ext cx="11650085" cy="7195185"/>
          </a:xfrm>
          <a:prstGeom prst="rect">
            <a:avLst/>
          </a:prstGeom>
        </p:spPr>
        <p:txBody>
          <a:bodyPr anchor="t" rtlCol="false" tIns="0" lIns="0" bIns="0" rIns="0">
            <a:spAutoFit/>
          </a:bodyPr>
          <a:lstStyle/>
          <a:p>
            <a:pPr algn="just">
              <a:lnSpc>
                <a:spcPts val="2070"/>
              </a:lnSpc>
            </a:pPr>
            <a:r>
              <a:rPr lang="en-US" sz="1500">
                <a:solidFill>
                  <a:srgbClr val="02051A"/>
                </a:solidFill>
                <a:latin typeface="Montserrat"/>
                <a:ea typeface="Montserrat"/>
                <a:cs typeface="Montserrat"/>
                <a:sym typeface="Montserrat"/>
              </a:rPr>
              <a:t> DA INCORPORAÇÃO IMOBILIÁRIA E DO PARCELAMENTO DE SOLO</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Art. 26</a:t>
            </a:r>
            <a:r>
              <a:rPr lang="en-US" sz="1500">
                <a:solidFill>
                  <a:srgbClr val="02051A"/>
                </a:solidFill>
                <a:latin typeface="Montserrat"/>
                <a:ea typeface="Montserrat"/>
                <a:cs typeface="Montserrat"/>
                <a:sym typeface="Montserrat"/>
              </a:rPr>
              <a:t>2</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in</a:t>
            </a:r>
            <a:r>
              <a:rPr lang="en-US" sz="1500">
                <a:solidFill>
                  <a:srgbClr val="02051A"/>
                </a:solidFill>
                <a:latin typeface="Montserrat"/>
                <a:ea typeface="Montserrat"/>
                <a:cs typeface="Montserrat"/>
                <a:sym typeface="Montserrat"/>
              </a:rPr>
              <a:t>co</a:t>
            </a:r>
            <a:r>
              <a:rPr lang="en-US" sz="1500">
                <a:solidFill>
                  <a:srgbClr val="02051A"/>
                </a:solidFill>
                <a:latin typeface="Montserrat"/>
                <a:ea typeface="Montserrat"/>
                <a:cs typeface="Montserrat"/>
                <a:sym typeface="Montserrat"/>
              </a:rPr>
              <a:t>rpo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ação </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mo</a:t>
            </a:r>
            <a:r>
              <a:rPr lang="en-US" sz="1500">
                <a:solidFill>
                  <a:srgbClr val="02051A"/>
                </a:solidFill>
                <a:latin typeface="Montserrat"/>
                <a:ea typeface="Montserrat"/>
                <a:cs typeface="Montserrat"/>
                <a:sym typeface="Montserrat"/>
              </a:rPr>
              <a:t>bi</a:t>
            </a:r>
            <a:r>
              <a:rPr lang="en-US" sz="1500">
                <a:solidFill>
                  <a:srgbClr val="02051A"/>
                </a:solidFill>
                <a:latin typeface="Montserrat"/>
                <a:ea typeface="Montserrat"/>
                <a:cs typeface="Montserrat"/>
                <a:sym typeface="Montserrat"/>
              </a:rPr>
              <a:t>liária e no parcelame</a:t>
            </a:r>
            <a:r>
              <a:rPr lang="en-US" sz="1500">
                <a:solidFill>
                  <a:srgbClr val="02051A"/>
                </a:solidFill>
                <a:latin typeface="Montserrat"/>
                <a:ea typeface="Montserrat"/>
                <a:cs typeface="Montserrat"/>
                <a:sym typeface="Montserrat"/>
              </a:rPr>
              <a:t>nt</a:t>
            </a:r>
            <a:r>
              <a:rPr lang="en-US" sz="1500">
                <a:solidFill>
                  <a:srgbClr val="02051A"/>
                </a:solidFill>
                <a:latin typeface="Montserrat"/>
                <a:ea typeface="Montserrat"/>
                <a:cs typeface="Montserrat"/>
                <a:sym typeface="Montserrat"/>
              </a:rPr>
              <a:t>o d</a:t>
            </a:r>
            <a:r>
              <a:rPr lang="en-US" sz="1500">
                <a:solidFill>
                  <a:srgbClr val="02051A"/>
                </a:solidFill>
                <a:latin typeface="Montserrat"/>
                <a:ea typeface="Montserrat"/>
                <a:cs typeface="Montserrat"/>
                <a:sym typeface="Montserrat"/>
              </a:rPr>
              <a:t>e s</a:t>
            </a:r>
            <a:r>
              <a:rPr lang="en-US" sz="1500">
                <a:solidFill>
                  <a:srgbClr val="02051A"/>
                </a:solidFill>
                <a:latin typeface="Montserrat"/>
                <a:ea typeface="Montserrat"/>
                <a:cs typeface="Montserrat"/>
                <a:sym typeface="Montserrat"/>
              </a:rPr>
              <a:t>olo,</a:t>
            </a:r>
            <a:r>
              <a:rPr lang="en-US" sz="1500">
                <a:solidFill>
                  <a:srgbClr val="02051A"/>
                </a:solidFill>
                <a:latin typeface="Montserrat"/>
                <a:ea typeface="Montserrat"/>
                <a:cs typeface="Montserrat"/>
                <a:sym typeface="Montserrat"/>
              </a:rPr>
              <a:t> o</a:t>
            </a:r>
            <a:r>
              <a:rPr lang="en-US" sz="1500">
                <a:solidFill>
                  <a:srgbClr val="02051A"/>
                </a:solidFill>
                <a:latin typeface="Montserrat"/>
                <a:ea typeface="Montserrat"/>
                <a:cs typeface="Montserrat"/>
                <a:sym typeface="Montserrat"/>
              </a:rPr>
              <a:t> IBS </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CBS incident</a:t>
            </a:r>
            <a:r>
              <a:rPr lang="en-US" sz="1500">
                <a:solidFill>
                  <a:srgbClr val="02051A"/>
                </a:solidFill>
                <a:latin typeface="Montserrat"/>
                <a:ea typeface="Montserrat"/>
                <a:cs typeface="Montserrat"/>
                <a:sym typeface="Montserrat"/>
              </a:rPr>
              <a:t>es </a:t>
            </a:r>
            <a:r>
              <a:rPr lang="en-US" sz="1500">
                <a:solidFill>
                  <a:srgbClr val="02051A"/>
                </a:solidFill>
                <a:latin typeface="Montserrat"/>
                <a:ea typeface="Montserrat"/>
                <a:cs typeface="Montserrat"/>
                <a:sym typeface="Montserrat"/>
              </a:rPr>
              <a:t>na ali</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nação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das </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nidad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imobiliá</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rão devido</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cad</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agamen</a:t>
            </a:r>
            <a:r>
              <a:rPr lang="en-US" sz="1500">
                <a:solidFill>
                  <a:srgbClr val="02051A"/>
                </a:solidFill>
                <a:latin typeface="Montserrat"/>
                <a:ea typeface="Montserrat"/>
                <a:cs typeface="Montserrat"/>
                <a:sym typeface="Montserrat"/>
              </a:rPr>
              <a:t>to</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1º</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ns</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unida</a:t>
            </a:r>
            <a:r>
              <a:rPr lang="en-US" sz="1500">
                <a:solidFill>
                  <a:srgbClr val="02051A"/>
                </a:solidFill>
                <a:latin typeface="Montserrat"/>
                <a:ea typeface="Montserrat"/>
                <a:cs typeface="Montserrat"/>
                <a:sym typeface="Montserrat"/>
              </a:rPr>
              <a:t>de </a:t>
            </a:r>
            <a:r>
              <a:rPr lang="en-US" sz="1500">
                <a:solidFill>
                  <a:srgbClr val="02051A"/>
                </a:solidFill>
                <a:latin typeface="Montserrat"/>
                <a:ea typeface="Montserrat"/>
                <a:cs typeface="Montserrat"/>
                <a:sym typeface="Montserrat"/>
              </a:rPr>
              <a:t>imo</a:t>
            </a:r>
            <a:r>
              <a:rPr lang="en-US" sz="1500">
                <a:solidFill>
                  <a:srgbClr val="02051A"/>
                </a:solidFill>
                <a:latin typeface="Montserrat"/>
                <a:ea typeface="Montserrat"/>
                <a:cs typeface="Montserrat"/>
                <a:sym typeface="Montserrat"/>
              </a:rPr>
              <a:t>b</a:t>
            </a:r>
            <a:r>
              <a:rPr lang="en-US" sz="1500">
                <a:solidFill>
                  <a:srgbClr val="02051A"/>
                </a:solidFill>
                <a:latin typeface="Montserrat"/>
                <a:ea typeface="Montserrat"/>
                <a:cs typeface="Montserrat"/>
                <a:sym typeface="Montserrat"/>
              </a:rPr>
              <a:t>iliária:</a:t>
            </a:r>
          </a:p>
          <a:p>
            <a:pPr algn="just">
              <a:lnSpc>
                <a:spcPts val="2070"/>
              </a:lnSpc>
            </a:pPr>
            <a:r>
              <a:rPr lang="en-US" sz="1500">
                <a:solidFill>
                  <a:srgbClr val="02051A"/>
                </a:solidFill>
                <a:latin typeface="Montserrat"/>
                <a:ea typeface="Montserrat"/>
                <a:cs typeface="Montserrat"/>
                <a:sym typeface="Montserrat"/>
              </a:rPr>
              <a:t> I - o t</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rreno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adqu</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rido para </a:t>
            </a:r>
            <a:r>
              <a:rPr lang="en-US" sz="1500">
                <a:solidFill>
                  <a:srgbClr val="02051A"/>
                </a:solidFill>
                <a:latin typeface="Montserrat"/>
                <a:ea typeface="Montserrat"/>
                <a:cs typeface="Montserrat"/>
                <a:sym typeface="Montserrat"/>
              </a:rPr>
              <a:t>ve</a:t>
            </a:r>
            <a:r>
              <a:rPr lang="en-US" sz="1500">
                <a:solidFill>
                  <a:srgbClr val="02051A"/>
                </a:solidFill>
                <a:latin typeface="Montserrat"/>
                <a:ea typeface="Montserrat"/>
                <a:cs typeface="Montserrat"/>
                <a:sym typeface="Montserrat"/>
              </a:rPr>
              <a:t>nda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com ou sem co</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strução;</a:t>
            </a:r>
          </a:p>
          <a:p>
            <a:pPr algn="just">
              <a:lnSpc>
                <a:spcPts val="2070"/>
              </a:lnSpc>
            </a:pPr>
            <a:r>
              <a:rPr lang="en-US" sz="1500">
                <a:solidFill>
                  <a:srgbClr val="02051A"/>
                </a:solidFill>
                <a:latin typeface="Montserrat"/>
                <a:ea typeface="Montserrat"/>
                <a:cs typeface="Montserrat"/>
                <a:sym typeface="Montserrat"/>
              </a:rPr>
              <a:t> II -</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cad</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ot</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oriu</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 de </a:t>
            </a:r>
            <a:r>
              <a:rPr lang="en-US" sz="1500">
                <a:solidFill>
                  <a:srgbClr val="02051A"/>
                </a:solidFill>
                <a:latin typeface="Montserrat"/>
                <a:ea typeface="Montserrat"/>
                <a:cs typeface="Montserrat"/>
                <a:sym typeface="Montserrat"/>
              </a:rPr>
              <a:t>desm</a:t>
            </a:r>
            <a:r>
              <a:rPr lang="en-US" sz="1500">
                <a:solidFill>
                  <a:srgbClr val="02051A"/>
                </a:solidFill>
                <a:latin typeface="Montserrat"/>
                <a:ea typeface="Montserrat"/>
                <a:cs typeface="Montserrat"/>
                <a:sym typeface="Montserrat"/>
              </a:rPr>
              <a:t>em</a:t>
            </a:r>
            <a:r>
              <a:rPr lang="en-US" sz="1500">
                <a:solidFill>
                  <a:srgbClr val="02051A"/>
                </a:solidFill>
                <a:latin typeface="Montserrat"/>
                <a:ea typeface="Montserrat"/>
                <a:cs typeface="Montserrat"/>
                <a:sym typeface="Montserrat"/>
              </a:rPr>
              <a:t>bra</a:t>
            </a:r>
            <a:r>
              <a:rPr lang="en-US" sz="1500">
                <a:solidFill>
                  <a:srgbClr val="02051A"/>
                </a:solidFill>
                <a:latin typeface="Montserrat"/>
                <a:ea typeface="Montserrat"/>
                <a:cs typeface="Montserrat"/>
                <a:sym typeface="Montserrat"/>
              </a:rPr>
              <a:t>me</a:t>
            </a:r>
            <a:r>
              <a:rPr lang="en-US" sz="1500">
                <a:solidFill>
                  <a:srgbClr val="02051A"/>
                </a:solidFill>
                <a:latin typeface="Montserrat"/>
                <a:ea typeface="Montserrat"/>
                <a:cs typeface="Montserrat"/>
                <a:sym typeface="Montserrat"/>
              </a:rPr>
              <a:t>nt</a:t>
            </a:r>
            <a:r>
              <a:rPr lang="en-US" sz="1500">
                <a:solidFill>
                  <a:srgbClr val="02051A"/>
                </a:solidFill>
                <a:latin typeface="Montserrat"/>
                <a:ea typeface="Montserrat"/>
                <a:cs typeface="Montserrat"/>
                <a:sym typeface="Montserrat"/>
              </a:rPr>
              <a:t>o de </a:t>
            </a:r>
            <a:r>
              <a:rPr lang="en-US" sz="1500">
                <a:solidFill>
                  <a:srgbClr val="02051A"/>
                </a:solidFill>
                <a:latin typeface="Montserrat"/>
                <a:ea typeface="Montserrat"/>
                <a:cs typeface="Montserrat"/>
                <a:sym typeface="Montserrat"/>
              </a:rPr>
              <a:t>ter</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III - cad</a:t>
            </a:r>
            <a:r>
              <a:rPr lang="en-US" sz="1500">
                <a:solidFill>
                  <a:srgbClr val="02051A"/>
                </a:solidFill>
                <a:latin typeface="Montserrat"/>
                <a:ea typeface="Montserrat"/>
                <a:cs typeface="Montserrat"/>
                <a:sym typeface="Montserrat"/>
              </a:rPr>
              <a:t>a </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no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decor</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nte de </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ote</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men</a:t>
            </a:r>
            <a:r>
              <a:rPr lang="en-US" sz="1500">
                <a:solidFill>
                  <a:srgbClr val="02051A"/>
                </a:solidFill>
                <a:latin typeface="Montserrat"/>
                <a:ea typeface="Montserrat"/>
                <a:cs typeface="Montserrat"/>
                <a:sym typeface="Montserrat"/>
              </a:rPr>
              <a:t>to;</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V</a:t>
            </a:r>
            <a:r>
              <a:rPr lang="en-US" sz="1500">
                <a:solidFill>
                  <a:srgbClr val="02051A"/>
                </a:solidFill>
                <a:latin typeface="Montserrat"/>
                <a:ea typeface="Montserrat"/>
                <a:cs typeface="Montserrat"/>
                <a:sym typeface="Montserrat"/>
              </a:rPr>
              <a:t> - </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da </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nidad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distinta resu</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tant</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in</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orporação imobiliária; </a:t>
            </a:r>
            <a:r>
              <a:rPr lang="en-US" sz="1500">
                <a:solidFill>
                  <a:srgbClr val="02051A"/>
                </a:solidFill>
                <a:latin typeface="Montserrat"/>
                <a:ea typeface="Montserrat"/>
                <a:cs typeface="Montserrat"/>
                <a:sym typeface="Montserrat"/>
              </a:rPr>
              <a:t>e</a:t>
            </a:r>
          </a:p>
          <a:p>
            <a:pPr algn="just">
              <a:lnSpc>
                <a:spcPts val="2070"/>
              </a:lnSpc>
            </a:pPr>
            <a:r>
              <a:rPr lang="en-US" sz="1500">
                <a:solidFill>
                  <a:srgbClr val="02051A"/>
                </a:solidFill>
                <a:latin typeface="Montserrat"/>
                <a:ea typeface="Montserrat"/>
                <a:cs typeface="Montserrat"/>
                <a:sym typeface="Montserrat"/>
              </a:rPr>
              <a:t> V - o pré</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io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co</a:t>
            </a:r>
            <a:r>
              <a:rPr lang="en-US" sz="1500">
                <a:solidFill>
                  <a:srgbClr val="02051A"/>
                </a:solidFill>
                <a:latin typeface="Montserrat"/>
                <a:ea typeface="Montserrat"/>
                <a:cs typeface="Montserrat"/>
                <a:sym typeface="Montserrat"/>
              </a:rPr>
              <a:t>nst</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ído para venda como un</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dade isolada</a:t>
            </a:r>
            <a:r>
              <a:rPr lang="en-US" sz="1500">
                <a:solidFill>
                  <a:srgbClr val="02051A"/>
                </a:solidFill>
                <a:latin typeface="Montserrat"/>
                <a:ea typeface="Montserrat"/>
                <a:cs typeface="Montserrat"/>
                <a:sym typeface="Montserrat"/>
              </a:rPr>
              <a:t> ou a</a:t>
            </a:r>
            <a:r>
              <a:rPr lang="en-US" sz="1500">
                <a:solidFill>
                  <a:srgbClr val="02051A"/>
                </a:solidFill>
                <a:latin typeface="Montserrat"/>
                <a:ea typeface="Montserrat"/>
                <a:cs typeface="Montserrat"/>
                <a:sym typeface="Montserrat"/>
              </a:rPr>
              <a:t>utô</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oma.</a:t>
            </a:r>
          </a:p>
          <a:p>
            <a:pPr algn="just">
              <a:lnSpc>
                <a:spcPts val="2070"/>
              </a:lnSpc>
            </a:pPr>
            <a:r>
              <a:rPr lang="en-US" sz="1500">
                <a:solidFill>
                  <a:srgbClr val="02051A"/>
                </a:solidFill>
                <a:latin typeface="Montserrat"/>
                <a:ea typeface="Montserrat"/>
                <a:cs typeface="Montserrat"/>
                <a:sym typeface="Montserrat"/>
              </a:rPr>
              <a:t> § 2º Do</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valores de IBS e de CBS devidos e</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 cada período de apuração, o al</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enan</a:t>
            </a:r>
            <a:r>
              <a:rPr lang="en-US" sz="1500">
                <a:solidFill>
                  <a:srgbClr val="02051A"/>
                </a:solidFill>
                <a:latin typeface="Montserrat"/>
                <a:ea typeface="Montserrat"/>
                <a:cs typeface="Montserrat"/>
                <a:sym typeface="Montserrat"/>
              </a:rPr>
              <a:t>te </a:t>
            </a:r>
            <a:r>
              <a:rPr lang="en-US" sz="1500">
                <a:solidFill>
                  <a:srgbClr val="02051A"/>
                </a:solidFill>
                <a:latin typeface="Montserrat"/>
                <a:ea typeface="Montserrat"/>
                <a:cs typeface="Montserrat"/>
                <a:sym typeface="Montserrat"/>
              </a:rPr>
              <a:t>po</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á comp</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nsar os créd</a:t>
            </a:r>
            <a:r>
              <a:rPr lang="en-US" sz="1500">
                <a:solidFill>
                  <a:srgbClr val="02051A"/>
                </a:solidFill>
                <a:latin typeface="Montserrat"/>
                <a:ea typeface="Montserrat"/>
                <a:cs typeface="Montserrat"/>
                <a:sym typeface="Montserrat"/>
              </a:rPr>
              <a:t>itos </a:t>
            </a:r>
            <a:r>
              <a:rPr lang="en-US" sz="1500">
                <a:solidFill>
                  <a:srgbClr val="02051A"/>
                </a:solidFill>
                <a:latin typeface="Montserrat"/>
                <a:ea typeface="Montserrat"/>
                <a:cs typeface="Montserrat"/>
                <a:sym typeface="Montserrat"/>
              </a:rPr>
              <a:t>apropriados </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vos ao IBS e à CBS pago</a:t>
            </a:r>
            <a:r>
              <a:rPr lang="en-US" sz="1500">
                <a:solidFill>
                  <a:srgbClr val="02051A"/>
                </a:solidFill>
                <a:latin typeface="Montserrat"/>
                <a:ea typeface="Montserrat"/>
                <a:cs typeface="Montserrat"/>
                <a:sym typeface="Montserrat"/>
              </a:rPr>
              <a:t>s sobre </a:t>
            </a:r>
            <a:r>
              <a:rPr lang="en-US" sz="1500">
                <a:solidFill>
                  <a:srgbClr val="02051A"/>
                </a:solidFill>
                <a:latin typeface="Montserrat"/>
                <a:ea typeface="Montserrat"/>
                <a:cs typeface="Montserrat"/>
                <a:sym typeface="Montserrat"/>
              </a:rPr>
              <a:t>a aquisição de </a:t>
            </a:r>
            <a:r>
              <a:rPr lang="en-US" sz="1500">
                <a:solidFill>
                  <a:srgbClr val="02051A"/>
                </a:solidFill>
                <a:latin typeface="Montserrat"/>
                <a:ea typeface="Montserrat"/>
                <a:cs typeface="Montserrat"/>
                <a:sym typeface="Montserrat"/>
              </a:rPr>
              <a:t>bens </a:t>
            </a:r>
            <a:r>
              <a:rPr lang="en-US" sz="1500">
                <a:solidFill>
                  <a:srgbClr val="02051A"/>
                </a:solidFill>
                <a:latin typeface="Montserrat"/>
                <a:ea typeface="Montserrat"/>
                <a:cs typeface="Montserrat"/>
                <a:sym typeface="Montserrat"/>
              </a:rPr>
              <a:t>e ser</a:t>
            </a:r>
            <a:r>
              <a:rPr lang="en-US" sz="1500">
                <a:solidFill>
                  <a:srgbClr val="02051A"/>
                </a:solidFill>
                <a:latin typeface="Montserrat"/>
                <a:ea typeface="Montserrat"/>
                <a:cs typeface="Montserrat"/>
                <a:sym typeface="Montserrat"/>
              </a:rPr>
              <a:t>vi</a:t>
            </a:r>
            <a:r>
              <a:rPr lang="en-US" sz="1500">
                <a:solidFill>
                  <a:srgbClr val="02051A"/>
                </a:solidFill>
                <a:latin typeface="Montserrat"/>
                <a:ea typeface="Montserrat"/>
                <a:cs typeface="Montserrat"/>
                <a:sym typeface="Montserrat"/>
              </a:rPr>
              <a:t>ço</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 3º</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Eve</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tu</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 s</a:t>
            </a:r>
            <a:r>
              <a:rPr lang="en-US" sz="1500">
                <a:solidFill>
                  <a:srgbClr val="02051A"/>
                </a:solidFill>
                <a:latin typeface="Montserrat"/>
                <a:ea typeface="Montserrat"/>
                <a:cs typeface="Montserrat"/>
                <a:sym typeface="Montserrat"/>
              </a:rPr>
              <a:t>ald</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cred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derá</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ser obje</a:t>
            </a:r>
            <a:r>
              <a:rPr lang="en-US" sz="1500">
                <a:solidFill>
                  <a:srgbClr val="02051A"/>
                </a:solidFill>
                <a:latin typeface="Montserrat"/>
                <a:ea typeface="Montserrat"/>
                <a:cs typeface="Montserrat"/>
                <a:sym typeface="Montserrat"/>
              </a:rPr>
              <a:t>to</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 - de pedid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de 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ssa</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ciment</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de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de que </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ressarc</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me</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to </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eja real</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za</a:t>
            </a:r>
            <a:r>
              <a:rPr lang="en-US" sz="1500">
                <a:solidFill>
                  <a:srgbClr val="02051A"/>
                </a:solidFill>
                <a:latin typeface="Montserrat"/>
                <a:ea typeface="Montserrat"/>
                <a:cs typeface="Montserrat"/>
                <a:sym typeface="Montserrat"/>
              </a:rPr>
              <a:t>do</a:t>
            </a:r>
            <a:r>
              <a:rPr lang="en-US" sz="1500">
                <a:solidFill>
                  <a:srgbClr val="02051A"/>
                </a:solidFill>
                <a:latin typeface="Montserrat"/>
                <a:ea typeface="Montserrat"/>
                <a:cs typeface="Montserrat"/>
                <a:sym typeface="Montserrat"/>
              </a:rPr>
              <a:t> di</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etamente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em</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con</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a-co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te vincu</a:t>
            </a:r>
            <a:r>
              <a:rPr lang="en-US" sz="1500">
                <a:solidFill>
                  <a:srgbClr val="02051A"/>
                </a:solidFill>
                <a:latin typeface="Montserrat"/>
                <a:ea typeface="Montserrat"/>
                <a:cs typeface="Montserrat"/>
                <a:sym typeface="Montserrat"/>
              </a:rPr>
              <a:t>la</a:t>
            </a:r>
            <a:r>
              <a:rPr lang="en-US" sz="1500">
                <a:solidFill>
                  <a:srgbClr val="02051A"/>
                </a:solidFill>
                <a:latin typeface="Montserrat"/>
                <a:ea typeface="Montserrat"/>
                <a:cs typeface="Montserrat"/>
                <a:sym typeface="Montserrat"/>
              </a:rPr>
              <a:t>da ao pa</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môni</a:t>
            </a:r>
            <a:r>
              <a:rPr lang="en-US" sz="1500">
                <a:solidFill>
                  <a:srgbClr val="02051A"/>
                </a:solidFill>
                <a:latin typeface="Montserrat"/>
                <a:ea typeface="Montserrat"/>
                <a:cs typeface="Montserrat"/>
                <a:sym typeface="Montserrat"/>
              </a:rPr>
              <a:t>o de </a:t>
            </a:r>
            <a:r>
              <a:rPr lang="en-US" sz="1500">
                <a:solidFill>
                  <a:srgbClr val="02051A"/>
                </a:solidFill>
                <a:latin typeface="Montserrat"/>
                <a:ea typeface="Montserrat"/>
                <a:cs typeface="Montserrat"/>
                <a:sym typeface="Montserrat"/>
              </a:rPr>
              <a:t>af</a:t>
            </a:r>
            <a:r>
              <a:rPr lang="en-US" sz="1500">
                <a:solidFill>
                  <a:srgbClr val="02051A"/>
                </a:solidFill>
                <a:latin typeface="Montserrat"/>
                <a:ea typeface="Montserrat"/>
                <a:cs typeface="Montserrat"/>
                <a:sym typeface="Montserrat"/>
              </a:rPr>
              <a:t>et</a:t>
            </a:r>
            <a:r>
              <a:rPr lang="en-US" sz="1500">
                <a:solidFill>
                  <a:srgbClr val="02051A"/>
                </a:solidFill>
                <a:latin typeface="Montserrat"/>
                <a:ea typeface="Montserrat"/>
                <a:cs typeface="Montserrat"/>
                <a:sym typeface="Montserrat"/>
              </a:rPr>
              <a:t>ação, na forma d</a:t>
            </a:r>
            <a:r>
              <a:rPr lang="en-US" sz="1500">
                <a:solidFill>
                  <a:srgbClr val="02051A"/>
                </a:solidFill>
                <a:latin typeface="Montserrat"/>
                <a:ea typeface="Montserrat"/>
                <a:cs typeface="Montserrat"/>
                <a:sym typeface="Montserrat"/>
              </a:rPr>
              <a:t>os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ts. 31-A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31-E da Le</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 nº 4.591, de 16 de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dezem</a:t>
            </a:r>
            <a:r>
              <a:rPr lang="en-US" sz="1500">
                <a:solidFill>
                  <a:srgbClr val="02051A"/>
                </a:solidFill>
                <a:latin typeface="Montserrat"/>
                <a:ea typeface="Montserrat"/>
                <a:cs typeface="Montserrat"/>
                <a:sym typeface="Montserrat"/>
              </a:rPr>
              <a:t>br</a:t>
            </a:r>
            <a:r>
              <a:rPr lang="en-US" sz="1500">
                <a:solidFill>
                  <a:srgbClr val="02051A"/>
                </a:solidFill>
                <a:latin typeface="Montserrat"/>
                <a:ea typeface="Montserrat"/>
                <a:cs typeface="Montserrat"/>
                <a:sym typeface="Montserrat"/>
              </a:rPr>
              <a:t>o d</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1964, </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do</a:t>
            </a:r>
            <a:r>
              <a:rPr lang="en-US" sz="1500">
                <a:solidFill>
                  <a:srgbClr val="02051A"/>
                </a:solidFill>
                <a:latin typeface="Montserrat"/>
                <a:ea typeface="Montserrat"/>
                <a:cs typeface="Montserrat"/>
                <a:sym typeface="Montserrat"/>
              </a:rPr>
              <a:t>s </a:t>
            </a:r>
            <a:r>
              <a:rPr lang="en-US" sz="1500">
                <a:solidFill>
                  <a:srgbClr val="02051A"/>
                </a:solidFill>
                <a:latin typeface="Montserrat"/>
                <a:ea typeface="Montserrat"/>
                <a:cs typeface="Montserrat"/>
                <a:sym typeface="Montserrat"/>
              </a:rPr>
              <a:t>arts. 18-A a 18-E da Le</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 nº 6.766, de 19 de deze</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bro 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1979, até a conclu</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ão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spe</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tivam</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e, da incorporaçã</a:t>
            </a:r>
            <a:r>
              <a:rPr lang="en-US" sz="1500">
                <a:solidFill>
                  <a:srgbClr val="02051A"/>
                </a:solidFill>
                <a:latin typeface="Montserrat"/>
                <a:ea typeface="Montserrat"/>
                <a:cs typeface="Montserrat"/>
                <a:sym typeface="Montserrat"/>
              </a:rPr>
              <a:t>o o</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ar</a:t>
            </a:r>
            <a:r>
              <a:rPr lang="en-US" sz="1500">
                <a:solidFill>
                  <a:srgbClr val="02051A"/>
                </a:solidFill>
                <a:latin typeface="Montserrat"/>
                <a:ea typeface="Montserrat"/>
                <a:cs typeface="Montserrat"/>
                <a:sym typeface="Montserrat"/>
              </a:rPr>
              <a:t>cel</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me</a:t>
            </a:r>
            <a:r>
              <a:rPr lang="en-US" sz="1500">
                <a:solidFill>
                  <a:srgbClr val="02051A"/>
                </a:solidFill>
                <a:latin typeface="Montserrat"/>
                <a:ea typeface="Montserrat"/>
                <a:cs typeface="Montserrat"/>
                <a:sym typeface="Montserrat"/>
              </a:rPr>
              <a:t>nt</a:t>
            </a:r>
            <a:r>
              <a:rPr lang="en-US" sz="1500">
                <a:solidFill>
                  <a:srgbClr val="02051A"/>
                </a:solidFill>
                <a:latin typeface="Montserrat"/>
                <a:ea typeface="Montserrat"/>
                <a:cs typeface="Montserrat"/>
                <a:sym typeface="Montserrat"/>
              </a:rPr>
              <a:t>o do solo</a:t>
            </a:r>
            <a:r>
              <a:rPr lang="en-US" sz="1500">
                <a:solidFill>
                  <a:srgbClr val="02051A"/>
                </a:solidFill>
                <a:latin typeface="Montserrat"/>
                <a:ea typeface="Montserrat"/>
                <a:cs typeface="Montserrat"/>
                <a:sym typeface="Montserrat"/>
              </a:rPr>
              <a:t>;</a:t>
            </a:r>
            <a:r>
              <a:rPr lang="en-US" sz="1500">
                <a:solidFill>
                  <a:srgbClr val="02051A"/>
                </a:solidFill>
                <a:latin typeface="Montserrat"/>
                <a:ea typeface="Montserrat"/>
                <a:cs typeface="Montserrat"/>
                <a:sym typeface="Montserrat"/>
              </a:rPr>
              <a:t> ou</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II - </a:t>
            </a:r>
            <a:r>
              <a:rPr lang="en-US" sz="1500">
                <a:solidFill>
                  <a:srgbClr val="02051A"/>
                </a:solidFill>
                <a:latin typeface="Montserrat"/>
                <a:ea typeface="Montserrat"/>
                <a:cs typeface="Montserrat"/>
                <a:sym typeface="Montserrat"/>
              </a:rPr>
              <a:t>de pedid</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de ressarciment</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ou </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ompens</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ção com os val</a:t>
            </a:r>
            <a:r>
              <a:rPr lang="en-US" sz="1500">
                <a:solidFill>
                  <a:srgbClr val="02051A"/>
                </a:solidFill>
                <a:latin typeface="Montserrat"/>
                <a:ea typeface="Montserrat"/>
                <a:cs typeface="Montserrat"/>
                <a:sym typeface="Montserrat"/>
              </a:rPr>
              <a:t>or</a:t>
            </a:r>
            <a:r>
              <a:rPr lang="en-US" sz="1500">
                <a:solidFill>
                  <a:srgbClr val="02051A"/>
                </a:solidFill>
                <a:latin typeface="Montserrat"/>
                <a:ea typeface="Montserrat"/>
                <a:cs typeface="Montserrat"/>
                <a:sym typeface="Montserrat"/>
              </a:rPr>
              <a:t>es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IBS </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a CBS 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la</a:t>
            </a:r>
            <a:r>
              <a:rPr lang="en-US" sz="1500">
                <a:solidFill>
                  <a:srgbClr val="02051A"/>
                </a:solidFill>
                <a:latin typeface="Montserrat"/>
                <a:ea typeface="Montserrat"/>
                <a:cs typeface="Montserrat"/>
                <a:sym typeface="Montserrat"/>
              </a:rPr>
              <a:t>t</a:t>
            </a:r>
            <a:r>
              <a:rPr lang="en-US" sz="1500">
                <a:solidFill>
                  <a:srgbClr val="02051A"/>
                </a:solidFill>
                <a:latin typeface="Montserrat"/>
                <a:ea typeface="Montserrat"/>
                <a:cs typeface="Montserrat"/>
                <a:sym typeface="Montserrat"/>
              </a:rPr>
              <a:t>ivos a</a:t>
            </a:r>
            <a:r>
              <a:rPr lang="en-US" sz="1500">
                <a:solidFill>
                  <a:srgbClr val="02051A"/>
                </a:solidFill>
                <a:latin typeface="Montserrat"/>
                <a:ea typeface="Montserrat"/>
                <a:cs typeface="Montserrat"/>
                <a:sym typeface="Montserrat"/>
              </a:rPr>
              <a:t> ou</a:t>
            </a:r>
            <a:r>
              <a:rPr lang="en-US" sz="1500">
                <a:solidFill>
                  <a:srgbClr val="02051A"/>
                </a:solidFill>
                <a:latin typeface="Montserrat"/>
                <a:ea typeface="Montserrat"/>
                <a:cs typeface="Montserrat"/>
                <a:sym typeface="Montserrat"/>
              </a:rPr>
              <a:t>tras</a:t>
            </a:r>
            <a:r>
              <a:rPr lang="en-US" sz="1500">
                <a:solidFill>
                  <a:srgbClr val="02051A"/>
                </a:solidFill>
                <a:latin typeface="Montserrat"/>
                <a:ea typeface="Montserrat"/>
                <a:cs typeface="Montserrat"/>
                <a:sym typeface="Montserrat"/>
              </a:rPr>
              <a:t> o</a:t>
            </a:r>
            <a:r>
              <a:rPr lang="en-US" sz="1500">
                <a:solidFill>
                  <a:srgbClr val="02051A"/>
                </a:solidFill>
                <a:latin typeface="Montserrat"/>
                <a:ea typeface="Montserrat"/>
                <a:cs typeface="Montserrat"/>
                <a:sym typeface="Montserrat"/>
              </a:rPr>
              <a:t>perações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tribut</a:t>
            </a:r>
            <a:r>
              <a:rPr lang="en-US" sz="1500">
                <a:solidFill>
                  <a:srgbClr val="02051A"/>
                </a:solidFill>
                <a:latin typeface="Montserrat"/>
                <a:ea typeface="Montserrat"/>
                <a:cs typeface="Montserrat"/>
                <a:sym typeface="Montserrat"/>
              </a:rPr>
              <a:t>ada</a:t>
            </a:r>
            <a:r>
              <a:rPr lang="en-US" sz="1500">
                <a:solidFill>
                  <a:srgbClr val="02051A"/>
                </a:solidFill>
                <a:latin typeface="Montserrat"/>
                <a:ea typeface="Montserrat"/>
                <a:cs typeface="Montserrat"/>
                <a:sym typeface="Montserrat"/>
              </a:rPr>
              <a:t>s </a:t>
            </a:r>
            <a:r>
              <a:rPr lang="en-US" sz="1500">
                <a:solidFill>
                  <a:srgbClr val="02051A"/>
                </a:solidFill>
                <a:latin typeface="Montserrat"/>
                <a:ea typeface="Montserrat"/>
                <a:cs typeface="Montserrat"/>
                <a:sym typeface="Montserrat"/>
              </a:rPr>
              <a:t>do</a:t>
            </a:r>
            <a:r>
              <a:rPr lang="en-US" sz="1500">
                <a:solidFill>
                  <a:srgbClr val="02051A"/>
                </a:solidFill>
                <a:latin typeface="Montserrat"/>
                <a:ea typeface="Montserrat"/>
                <a:cs typeface="Montserrat"/>
                <a:sym typeface="Montserrat"/>
              </a:rPr>
              <a:t> cont</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ibuinte</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após </a:t>
            </a:r>
            <a:r>
              <a:rPr lang="en-US" sz="1500">
                <a:solidFill>
                  <a:srgbClr val="02051A"/>
                </a:solidFill>
                <a:latin typeface="Montserrat"/>
                <a:ea typeface="Montserrat"/>
                <a:cs typeface="Montserrat"/>
                <a:sym typeface="Montserrat"/>
              </a:rPr>
              <a:t>a co</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lu</a:t>
            </a:r>
            <a:r>
              <a:rPr lang="en-US" sz="1500">
                <a:solidFill>
                  <a:srgbClr val="02051A"/>
                </a:solidFill>
                <a:latin typeface="Montserrat"/>
                <a:ea typeface="Montserrat"/>
                <a:cs typeface="Montserrat"/>
                <a:sym typeface="Montserrat"/>
              </a:rPr>
              <a:t>são </a:t>
            </a:r>
            <a:r>
              <a:rPr lang="en-US" sz="1500">
                <a:solidFill>
                  <a:srgbClr val="02051A"/>
                </a:solidFill>
                <a:latin typeface="Montserrat"/>
                <a:ea typeface="Montserrat"/>
                <a:cs typeface="Montserrat"/>
                <a:sym typeface="Montserrat"/>
              </a:rPr>
              <a:t>da i</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co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p</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ção</a:t>
            </a:r>
            <a:r>
              <a:rPr lang="en-US" sz="1500">
                <a:solidFill>
                  <a:srgbClr val="02051A"/>
                </a:solidFill>
                <a:latin typeface="Montserrat"/>
                <a:ea typeface="Montserrat"/>
                <a:cs typeface="Montserrat"/>
                <a:sym typeface="Montserrat"/>
              </a:rPr>
              <a:t> ou </a:t>
            </a:r>
            <a:r>
              <a:rPr lang="en-US" sz="1500">
                <a:solidFill>
                  <a:srgbClr val="02051A"/>
                </a:solidFill>
                <a:latin typeface="Montserrat"/>
                <a:ea typeface="Montserrat"/>
                <a:cs typeface="Montserrat"/>
                <a:sym typeface="Montserrat"/>
              </a:rPr>
              <a:t>do p</a:t>
            </a:r>
            <a:r>
              <a:rPr lang="en-US" sz="1500">
                <a:solidFill>
                  <a:srgbClr val="02051A"/>
                </a:solidFill>
                <a:latin typeface="Montserrat"/>
                <a:ea typeface="Montserrat"/>
                <a:cs typeface="Montserrat"/>
                <a:sym typeface="Montserrat"/>
              </a:rPr>
              <a:t>ar</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amento d</a:t>
            </a:r>
            <a:r>
              <a:rPr lang="en-US" sz="1500">
                <a:solidFill>
                  <a:srgbClr val="02051A"/>
                </a:solidFill>
                <a:latin typeface="Montserrat"/>
                <a:ea typeface="Montserrat"/>
                <a:cs typeface="Montserrat"/>
                <a:sym typeface="Montserrat"/>
              </a:rPr>
              <a:t>o solo.</a:t>
            </a:r>
          </a:p>
          <a:p>
            <a:pPr algn="just">
              <a:lnSpc>
                <a:spcPts val="2070"/>
              </a:lnSpc>
            </a:pPr>
            <a:r>
              <a:rPr lang="en-US" sz="1500">
                <a:solidFill>
                  <a:srgbClr val="02051A"/>
                </a:solidFill>
                <a:latin typeface="Montserrat"/>
                <a:ea typeface="Montserrat"/>
                <a:cs typeface="Montserrat"/>
                <a:sym typeface="Montserrat"/>
              </a:rPr>
              <a:t> § 4º Na ali</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nação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imóve</a:t>
            </a:r>
            <a:r>
              <a:rPr lang="en-US" sz="1500">
                <a:solidFill>
                  <a:srgbClr val="02051A"/>
                </a:solidFill>
                <a:latin typeface="Montserrat"/>
                <a:ea typeface="Montserrat"/>
                <a:cs typeface="Montserrat"/>
                <a:sym typeface="Montserrat"/>
              </a:rPr>
              <a:t>is de que trata este artigo,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redut</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 de</a:t>
            </a:r>
            <a:r>
              <a:rPr lang="en-US" sz="1500">
                <a:solidFill>
                  <a:srgbClr val="02051A"/>
                </a:solidFill>
                <a:latin typeface="Montserrat"/>
                <a:ea typeface="Montserrat"/>
                <a:cs typeface="Montserrat"/>
                <a:sym typeface="Montserrat"/>
              </a:rPr>
              <a:t> a</a:t>
            </a:r>
            <a:r>
              <a:rPr lang="en-US" sz="1500">
                <a:solidFill>
                  <a:srgbClr val="02051A"/>
                </a:solidFill>
                <a:latin typeface="Montserrat"/>
                <a:ea typeface="Montserrat"/>
                <a:cs typeface="Montserrat"/>
                <a:sym typeface="Montserrat"/>
              </a:rPr>
              <a:t>juste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qu</a:t>
            </a:r>
            <a:r>
              <a:rPr lang="en-US" sz="1500">
                <a:solidFill>
                  <a:srgbClr val="02051A"/>
                </a:solidFill>
                <a:latin typeface="Montserrat"/>
                <a:ea typeface="Montserrat"/>
                <a:cs typeface="Montserrat"/>
                <a:sym typeface="Montserrat"/>
              </a:rPr>
              <a:t>e trata o a</a:t>
            </a:r>
            <a:r>
              <a:rPr lang="en-US" sz="1500">
                <a:solidFill>
                  <a:srgbClr val="02051A"/>
                </a:solidFill>
                <a:latin typeface="Montserrat"/>
                <a:ea typeface="Montserrat"/>
                <a:cs typeface="Montserrat"/>
                <a:sym typeface="Montserrat"/>
              </a:rPr>
              <a:t>rt</a:t>
            </a:r>
            <a:r>
              <a:rPr lang="en-US" sz="1500">
                <a:solidFill>
                  <a:srgbClr val="02051A"/>
                </a:solidFill>
                <a:latin typeface="Montserrat"/>
                <a:ea typeface="Montserrat"/>
                <a:cs typeface="Montserrat"/>
                <a:sym typeface="Montserrat"/>
              </a:rPr>
              <a:t>. 258 </a:t>
            </a:r>
            <a:r>
              <a:rPr lang="en-US" sz="1500">
                <a:solidFill>
                  <a:srgbClr val="02051A"/>
                </a:solidFill>
                <a:latin typeface="Montserrat"/>
                <a:ea typeface="Montserrat"/>
                <a:cs typeface="Montserrat"/>
                <a:sym typeface="Montserrat"/>
              </a:rPr>
              <a:t>e, </a:t>
            </a:r>
            <a:r>
              <a:rPr lang="en-US" sz="1500">
                <a:solidFill>
                  <a:srgbClr val="02051A"/>
                </a:solidFill>
                <a:latin typeface="Montserrat"/>
                <a:ea typeface="Montserrat"/>
                <a:cs typeface="Montserrat"/>
                <a:sym typeface="Montserrat"/>
              </a:rPr>
              <a:t>qua</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 ca</a:t>
            </a:r>
            <a:r>
              <a:rPr lang="en-US" sz="1500">
                <a:solidFill>
                  <a:srgbClr val="02051A"/>
                </a:solidFill>
                <a:latin typeface="Montserrat"/>
                <a:ea typeface="Montserrat"/>
                <a:cs typeface="Montserrat"/>
                <a:sym typeface="Montserrat"/>
              </a:rPr>
              <a:t>bível, </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dutor</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soci</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l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q</a:t>
            </a:r>
            <a:r>
              <a:rPr lang="en-US" sz="1500">
                <a:solidFill>
                  <a:srgbClr val="02051A"/>
                </a:solidFill>
                <a:latin typeface="Montserrat"/>
                <a:ea typeface="Montserrat"/>
                <a:cs typeface="Montserrat"/>
                <a:sym typeface="Montserrat"/>
              </a:rPr>
              <a:t>u</a:t>
            </a:r>
            <a:r>
              <a:rPr lang="en-US" sz="1500">
                <a:solidFill>
                  <a:srgbClr val="02051A"/>
                </a:solidFill>
                <a:latin typeface="Montserrat"/>
                <a:ea typeface="Montserrat"/>
                <a:cs typeface="Montserrat"/>
                <a:sym typeface="Montserrat"/>
              </a:rPr>
              <a:t>e trata o art. 259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esta Le</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 Complement</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r dever</a:t>
            </a:r>
            <a:r>
              <a:rPr lang="en-US" sz="1500">
                <a:solidFill>
                  <a:srgbClr val="02051A"/>
                </a:solidFill>
                <a:latin typeface="Montserrat"/>
                <a:ea typeface="Montserrat"/>
                <a:cs typeface="Montserrat"/>
                <a:sym typeface="Montserrat"/>
              </a:rPr>
              <a:t>ão </a:t>
            </a:r>
            <a:r>
              <a:rPr lang="en-US" sz="1500">
                <a:solidFill>
                  <a:srgbClr val="02051A"/>
                </a:solidFill>
                <a:latin typeface="Montserrat"/>
                <a:ea typeface="Montserrat"/>
                <a:cs typeface="Montserrat"/>
                <a:sym typeface="Montserrat"/>
              </a:rPr>
              <a:t>se</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duz</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b</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se de cálculo </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l</a:t>
            </a:r>
            <a:r>
              <a:rPr lang="en-US" sz="1500">
                <a:solidFill>
                  <a:srgbClr val="02051A"/>
                </a:solidFill>
                <a:latin typeface="Montserrat"/>
                <a:ea typeface="Montserrat"/>
                <a:cs typeface="Montserrat"/>
                <a:sym typeface="Montserrat"/>
              </a:rPr>
              <a:t>at</a:t>
            </a:r>
            <a:r>
              <a:rPr lang="en-US" sz="1500">
                <a:solidFill>
                  <a:srgbClr val="02051A"/>
                </a:solidFill>
                <a:latin typeface="Montserrat"/>
                <a:ea typeface="Montserrat"/>
                <a:cs typeface="Montserrat"/>
                <a:sym typeface="Montserrat"/>
              </a:rPr>
              <a:t>iv</a:t>
            </a:r>
            <a:r>
              <a:rPr lang="en-US" sz="1500">
                <a:solidFill>
                  <a:srgbClr val="02051A"/>
                </a:solidFill>
                <a:latin typeface="Montserrat"/>
                <a:ea typeface="Montserrat"/>
                <a:cs typeface="Montserrat"/>
                <a:sym typeface="Montserrat"/>
              </a:rPr>
              <a:t>a </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cada parc</a:t>
            </a:r>
            <a:r>
              <a:rPr lang="en-US" sz="1500">
                <a:solidFill>
                  <a:srgbClr val="02051A"/>
                </a:solidFill>
                <a:latin typeface="Montserrat"/>
                <a:ea typeface="Montserrat"/>
                <a:cs typeface="Montserrat"/>
                <a:sym typeface="Montserrat"/>
              </a:rPr>
              <a:t>el</a:t>
            </a:r>
            <a:r>
              <a:rPr lang="en-US" sz="1500">
                <a:solidFill>
                  <a:srgbClr val="02051A"/>
                </a:solidFill>
                <a:latin typeface="Montserrat"/>
                <a:ea typeface="Montserrat"/>
                <a:cs typeface="Montserrat"/>
                <a:sym typeface="Montserrat"/>
              </a:rPr>
              <a:t>a, de f</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rma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propor</a:t>
            </a:r>
            <a:r>
              <a:rPr lang="en-US" sz="1500">
                <a:solidFill>
                  <a:srgbClr val="02051A"/>
                </a:solidFill>
                <a:latin typeface="Montserrat"/>
                <a:ea typeface="Montserrat"/>
                <a:cs typeface="Montserrat"/>
                <a:sym typeface="Montserrat"/>
              </a:rPr>
              <a:t>ci</a:t>
            </a:r>
            <a:r>
              <a:rPr lang="en-US" sz="1500">
                <a:solidFill>
                  <a:srgbClr val="02051A"/>
                </a:solidFill>
                <a:latin typeface="Montserrat"/>
                <a:ea typeface="Montserrat"/>
                <a:cs typeface="Montserrat"/>
                <a:sym typeface="Montserrat"/>
              </a:rPr>
              <a:t>onal ao valor tot</a:t>
            </a:r>
            <a:r>
              <a:rPr lang="en-US" sz="1500">
                <a:solidFill>
                  <a:srgbClr val="02051A"/>
                </a:solidFill>
                <a:latin typeface="Montserrat"/>
                <a:ea typeface="Montserrat"/>
                <a:cs typeface="Montserrat"/>
                <a:sym typeface="Montserrat"/>
              </a:rPr>
              <a:t>al d</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bem imóvel</a:t>
            </a:r>
            <a:r>
              <a:rPr lang="en-US" sz="1500">
                <a:solidFill>
                  <a:srgbClr val="02051A"/>
                </a:solidFill>
                <a:latin typeface="Montserrat"/>
                <a:ea typeface="Montserrat"/>
                <a:cs typeface="Montserrat"/>
                <a:sym typeface="Montserrat"/>
              </a:rPr>
              <a:t>.</a:t>
            </a:r>
          </a:p>
          <a:p>
            <a:pPr algn="just">
              <a:lnSpc>
                <a:spcPts val="2070"/>
              </a:lnSpc>
            </a:pP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5º</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N</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c</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o de </a:t>
            </a:r>
            <a:r>
              <a:rPr lang="en-US" sz="1500">
                <a:solidFill>
                  <a:srgbClr val="02051A"/>
                </a:solidFill>
                <a:latin typeface="Montserrat"/>
                <a:ea typeface="Montserrat"/>
                <a:cs typeface="Montserrat"/>
                <a:sym typeface="Montserrat"/>
              </a:rPr>
              <a:t>lote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sidenciais e imó</a:t>
            </a:r>
            <a:r>
              <a:rPr lang="en-US" sz="1500">
                <a:solidFill>
                  <a:srgbClr val="02051A"/>
                </a:solidFill>
                <a:latin typeface="Montserrat"/>
                <a:ea typeface="Montserrat"/>
                <a:cs typeface="Montserrat"/>
                <a:sym typeface="Montserrat"/>
              </a:rPr>
              <a:t>v</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is </a:t>
            </a:r>
            <a:r>
              <a:rPr lang="en-US" sz="1500">
                <a:solidFill>
                  <a:srgbClr val="02051A"/>
                </a:solidFill>
                <a:latin typeface="Montserrat"/>
                <a:ea typeface="Montserrat"/>
                <a:cs typeface="Montserrat"/>
                <a:sym typeface="Montserrat"/>
              </a:rPr>
              <a:t>resi</a:t>
            </a:r>
            <a:r>
              <a:rPr lang="en-US" sz="1500">
                <a:solidFill>
                  <a:srgbClr val="02051A"/>
                </a:solidFill>
                <a:latin typeface="Montserrat"/>
                <a:ea typeface="Montserrat"/>
                <a:cs typeface="Montserrat"/>
                <a:sym typeface="Montserrat"/>
              </a:rPr>
              <a:t>de</a:t>
            </a:r>
            <a:r>
              <a:rPr lang="en-US" sz="1500">
                <a:solidFill>
                  <a:srgbClr val="02051A"/>
                </a:solidFill>
                <a:latin typeface="Montserrat"/>
                <a:ea typeface="Montserrat"/>
                <a:cs typeface="Montserrat"/>
                <a:sym typeface="Montserrat"/>
              </a:rPr>
              <a:t>nciais novos</a:t>
            </a:r>
            <a:r>
              <a:rPr lang="en-US" sz="1500">
                <a:solidFill>
                  <a:srgbClr val="02051A"/>
                </a:solidFill>
                <a:latin typeface="Montserrat"/>
                <a:ea typeface="Montserrat"/>
                <a:cs typeface="Montserrat"/>
                <a:sym typeface="Montserrat"/>
              </a:rPr>
              <a:t> c</a:t>
            </a:r>
            <a:r>
              <a:rPr lang="en-US" sz="1500">
                <a:solidFill>
                  <a:srgbClr val="02051A"/>
                </a:solidFill>
                <a:latin typeface="Montserrat"/>
                <a:ea typeface="Montserrat"/>
                <a:cs typeface="Montserrat"/>
                <a:sym typeface="Montserrat"/>
              </a:rPr>
              <a:t>uj</a:t>
            </a:r>
            <a:r>
              <a:rPr lang="en-US" sz="1500">
                <a:solidFill>
                  <a:srgbClr val="02051A"/>
                </a:solidFill>
                <a:latin typeface="Montserrat"/>
                <a:ea typeface="Montserrat"/>
                <a:cs typeface="Montserrat"/>
                <a:sym typeface="Montserrat"/>
              </a:rPr>
              <a:t>o</a:t>
            </a:r>
            <a:r>
              <a:rPr lang="en-US" sz="1500">
                <a:solidFill>
                  <a:srgbClr val="02051A"/>
                </a:solidFill>
                <a:latin typeface="Montserrat"/>
                <a:ea typeface="Montserrat"/>
                <a:cs typeface="Montserrat"/>
                <a:sym typeface="Montserrat"/>
              </a:rPr>
              <a:t> pagame</a:t>
            </a:r>
            <a:r>
              <a:rPr lang="en-US" sz="1500">
                <a:solidFill>
                  <a:srgbClr val="02051A"/>
                </a:solidFill>
                <a:latin typeface="Montserrat"/>
                <a:ea typeface="Montserrat"/>
                <a:cs typeface="Montserrat"/>
                <a:sym typeface="Montserrat"/>
              </a:rPr>
              <a:t>nto</a:t>
            </a:r>
            <a:r>
              <a:rPr lang="en-US" sz="1500">
                <a:solidFill>
                  <a:srgbClr val="02051A"/>
                </a:solidFill>
                <a:latin typeface="Montserrat"/>
                <a:ea typeface="Montserrat"/>
                <a:cs typeface="Montserrat"/>
                <a:sym typeface="Montserrat"/>
              </a:rPr>
              <a:t> tenha</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sido</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iniciad</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ant</a:t>
            </a:r>
            <a:r>
              <a:rPr lang="en-US" sz="1500">
                <a:solidFill>
                  <a:srgbClr val="02051A"/>
                </a:solidFill>
                <a:latin typeface="Montserrat"/>
                <a:ea typeface="Montserrat"/>
                <a:cs typeface="Montserrat"/>
                <a:sym typeface="Montserrat"/>
              </a:rPr>
              <a:t>es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 1º</a:t>
            </a:r>
            <a:r>
              <a:rPr lang="en-US" sz="1500">
                <a:solidFill>
                  <a:srgbClr val="02051A"/>
                </a:solidFill>
                <a:latin typeface="Montserrat"/>
                <a:ea typeface="Montserrat"/>
                <a:cs typeface="Montserrat"/>
                <a:sym typeface="Montserrat"/>
              </a:rPr>
              <a:t> de </a:t>
            </a:r>
            <a:r>
              <a:rPr lang="en-US" sz="1500">
                <a:solidFill>
                  <a:srgbClr val="02051A"/>
                </a:solidFill>
                <a:latin typeface="Montserrat"/>
                <a:ea typeface="Montserrat"/>
                <a:cs typeface="Montserrat"/>
                <a:sym typeface="Montserrat"/>
              </a:rPr>
              <a:t>jan</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o de 2027, a apl</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ca</a:t>
            </a:r>
            <a:r>
              <a:rPr lang="en-US" sz="1500">
                <a:solidFill>
                  <a:srgbClr val="02051A"/>
                </a:solidFill>
                <a:latin typeface="Montserrat"/>
                <a:ea typeface="Montserrat"/>
                <a:cs typeface="Montserrat"/>
                <a:sym typeface="Montserrat"/>
              </a:rPr>
              <a:t>ç</a:t>
            </a:r>
            <a:r>
              <a:rPr lang="en-US" sz="1500">
                <a:solidFill>
                  <a:srgbClr val="02051A"/>
                </a:solidFill>
                <a:latin typeface="Montserrat"/>
                <a:ea typeface="Montserrat"/>
                <a:cs typeface="Montserrat"/>
                <a:sym typeface="Montserrat"/>
              </a:rPr>
              <a:t>ão d</a:t>
            </a:r>
            <a:r>
              <a:rPr lang="en-US" sz="1500">
                <a:solidFill>
                  <a:srgbClr val="02051A"/>
                </a:solidFill>
                <a:latin typeface="Montserrat"/>
                <a:ea typeface="Montserrat"/>
                <a:cs typeface="Montserrat"/>
                <a:sym typeface="Montserrat"/>
              </a:rPr>
              <a:t>os </a:t>
            </a:r>
            <a:r>
              <a:rPr lang="en-US" sz="1500">
                <a:solidFill>
                  <a:srgbClr val="02051A"/>
                </a:solidFill>
                <a:latin typeface="Montserrat"/>
                <a:ea typeface="Montserrat"/>
                <a:cs typeface="Montserrat"/>
                <a:sym typeface="Montserrat"/>
              </a:rPr>
              <a:t>re</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utor</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de que tr</a:t>
            </a:r>
            <a:r>
              <a:rPr lang="en-US" sz="1500">
                <a:solidFill>
                  <a:srgbClr val="02051A"/>
                </a:solidFill>
                <a:latin typeface="Montserrat"/>
                <a:ea typeface="Montserrat"/>
                <a:cs typeface="Montserrat"/>
                <a:sym typeface="Montserrat"/>
              </a:rPr>
              <a:t>a</a:t>
            </a:r>
            <a:r>
              <a:rPr lang="en-US" sz="1500">
                <a:solidFill>
                  <a:srgbClr val="02051A"/>
                </a:solidFill>
                <a:latin typeface="Montserrat"/>
                <a:ea typeface="Montserrat"/>
                <a:cs typeface="Montserrat"/>
                <a:sym typeface="Montserrat"/>
              </a:rPr>
              <a:t>ta o § 4º </a:t>
            </a:r>
            <a:r>
              <a:rPr lang="en-US" sz="1500">
                <a:solidFill>
                  <a:srgbClr val="02051A"/>
                </a:solidFill>
                <a:latin typeface="Montserrat"/>
                <a:ea typeface="Montserrat"/>
                <a:cs typeface="Montserrat"/>
                <a:sym typeface="Montserrat"/>
              </a:rPr>
              <a:t>d</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st</a:t>
            </a:r>
            <a:r>
              <a:rPr lang="en-US" sz="1500">
                <a:solidFill>
                  <a:srgbClr val="02051A"/>
                </a:solidFill>
                <a:latin typeface="Montserrat"/>
                <a:ea typeface="Montserrat"/>
                <a:cs typeface="Montserrat"/>
                <a:sym typeface="Montserrat"/>
              </a:rPr>
              <a:t>e a</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tig</a:t>
            </a:r>
            <a:r>
              <a:rPr lang="en-US" sz="1500">
                <a:solidFill>
                  <a:srgbClr val="02051A"/>
                </a:solidFill>
                <a:latin typeface="Montserrat"/>
                <a:ea typeface="Montserrat"/>
                <a:cs typeface="Montserrat"/>
                <a:sym typeface="Montserrat"/>
              </a:rPr>
              <a:t>o </a:t>
            </a:r>
            <a:r>
              <a:rPr lang="en-US" sz="1500">
                <a:solidFill>
                  <a:srgbClr val="02051A"/>
                </a:solidFill>
                <a:latin typeface="Montserrat"/>
                <a:ea typeface="Montserrat"/>
                <a:cs typeface="Montserrat"/>
                <a:sym typeface="Montserrat"/>
              </a:rPr>
              <a:t>dar-s</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-á</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proporc</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onalme</a:t>
            </a:r>
            <a:r>
              <a:rPr lang="en-US" sz="1500">
                <a:solidFill>
                  <a:srgbClr val="02051A"/>
                </a:solidFill>
                <a:latin typeface="Montserrat"/>
                <a:ea typeface="Montserrat"/>
                <a:cs typeface="Montserrat"/>
                <a:sym typeface="Montserrat"/>
              </a:rPr>
              <a:t>nte</a:t>
            </a:r>
            <a:r>
              <a:rPr lang="en-US" sz="1500">
                <a:solidFill>
                  <a:srgbClr val="02051A"/>
                </a:solidFill>
                <a:latin typeface="Montserrat"/>
                <a:ea typeface="Montserrat"/>
                <a:cs typeface="Montserrat"/>
                <a:sym typeface="Montserrat"/>
              </a:rPr>
              <a:t> ao valo</a:t>
            </a:r>
            <a:r>
              <a:rPr lang="en-US" sz="1500">
                <a:solidFill>
                  <a:srgbClr val="02051A"/>
                </a:solidFill>
                <a:latin typeface="Montserrat"/>
                <a:ea typeface="Montserrat"/>
                <a:cs typeface="Montserrat"/>
                <a:sym typeface="Montserrat"/>
              </a:rPr>
              <a:t>r</a:t>
            </a:r>
            <a:r>
              <a:rPr lang="en-US" sz="1500">
                <a:solidFill>
                  <a:srgbClr val="02051A"/>
                </a:solidFill>
                <a:latin typeface="Montserrat"/>
                <a:ea typeface="Montserrat"/>
                <a:cs typeface="Montserrat"/>
                <a:sym typeface="Montserrat"/>
              </a:rPr>
              <a:t> total do i</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óv</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l, inclus</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ve</a:t>
            </a:r>
            <a:r>
              <a:rPr lang="en-US" sz="1500">
                <a:solidFill>
                  <a:srgbClr val="02051A"/>
                </a:solidFill>
                <a:latin typeface="Montserrat"/>
                <a:ea typeface="Montserrat"/>
                <a:cs typeface="Montserrat"/>
                <a:sym typeface="Montserrat"/>
              </a:rPr>
              <a:t> de </a:t>
            </a:r>
            <a:r>
              <a:rPr lang="en-US" sz="1500">
                <a:solidFill>
                  <a:srgbClr val="02051A"/>
                </a:solidFill>
                <a:latin typeface="Montserrat"/>
                <a:ea typeface="Montserrat"/>
                <a:cs typeface="Montserrat"/>
                <a:sym typeface="Montserrat"/>
              </a:rPr>
              <a:t>parc</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las pagas</a:t>
            </a:r>
            <a:r>
              <a:rPr lang="en-US" sz="1500">
                <a:solidFill>
                  <a:srgbClr val="02051A"/>
                </a:solidFill>
                <a:latin typeface="Montserrat"/>
                <a:ea typeface="Montserrat"/>
                <a:cs typeface="Montserrat"/>
                <a:sym typeface="Montserrat"/>
              </a:rPr>
              <a:t> </a:t>
            </a:r>
            <a:r>
              <a:rPr lang="en-US" sz="1500">
                <a:solidFill>
                  <a:srgbClr val="02051A"/>
                </a:solidFill>
                <a:latin typeface="Montserrat"/>
                <a:ea typeface="Montserrat"/>
                <a:cs typeface="Montserrat"/>
                <a:sym typeface="Montserrat"/>
              </a:rPr>
              <a:t>anter</a:t>
            </a:r>
            <a:r>
              <a:rPr lang="en-US" sz="1500">
                <a:solidFill>
                  <a:srgbClr val="02051A"/>
                </a:solidFill>
                <a:latin typeface="Montserrat"/>
                <a:ea typeface="Montserrat"/>
                <a:cs typeface="Montserrat"/>
                <a:sym typeface="Montserrat"/>
              </a:rPr>
              <a:t>i</a:t>
            </a:r>
            <a:r>
              <a:rPr lang="en-US" sz="1500">
                <a:solidFill>
                  <a:srgbClr val="02051A"/>
                </a:solidFill>
                <a:latin typeface="Montserrat"/>
                <a:ea typeface="Montserrat"/>
                <a:cs typeface="Montserrat"/>
                <a:sym typeface="Montserrat"/>
              </a:rPr>
              <a:t>or</a:t>
            </a:r>
            <a:r>
              <a:rPr lang="en-US" sz="1500">
                <a:solidFill>
                  <a:srgbClr val="02051A"/>
                </a:solidFill>
                <a:latin typeface="Montserrat"/>
                <a:ea typeface="Montserrat"/>
                <a:cs typeface="Montserrat"/>
                <a:sym typeface="Montserrat"/>
              </a:rPr>
              <a:t>m</a:t>
            </a:r>
            <a:r>
              <a:rPr lang="en-US" sz="1500">
                <a:solidFill>
                  <a:srgbClr val="02051A"/>
                </a:solidFill>
                <a:latin typeface="Montserrat"/>
                <a:ea typeface="Montserrat"/>
                <a:cs typeface="Montserrat"/>
                <a:sym typeface="Montserrat"/>
              </a:rPr>
              <a:t>ent</a:t>
            </a:r>
            <a:r>
              <a:rPr lang="en-US" sz="1500">
                <a:solidFill>
                  <a:srgbClr val="02051A"/>
                </a:solidFill>
                <a:latin typeface="Montserrat"/>
                <a:ea typeface="Montserrat"/>
                <a:cs typeface="Montserrat"/>
                <a:sym typeface="Montserrat"/>
              </a:rPr>
              <a:t>e</a:t>
            </a:r>
            <a:r>
              <a:rPr lang="en-US" sz="1500">
                <a:solidFill>
                  <a:srgbClr val="02051A"/>
                </a:solidFill>
                <a:latin typeface="Montserrat"/>
                <a:ea typeface="Montserrat"/>
                <a:cs typeface="Montserrat"/>
                <a:sym typeface="Montserrat"/>
              </a:rPr>
              <a:t> à referida data</a:t>
            </a:r>
            <a:r>
              <a:rPr lang="en-US" sz="1500">
                <a:solidFill>
                  <a:srgbClr val="02051A"/>
                </a:solidFill>
                <a:latin typeface="Montserrat"/>
                <a:ea typeface="Montserrat"/>
                <a:cs typeface="Montserrat"/>
                <a:sym typeface="Montserrat"/>
              </a:rPr>
              <a:t>.</a:t>
            </a:r>
          </a:p>
          <a:p>
            <a:pPr algn="just">
              <a:lnSpc>
                <a:spcPts val="2070"/>
              </a:lnSpc>
            </a:pPr>
          </a:p>
        </p:txBody>
      </p:sp>
      <p:sp>
        <p:nvSpPr>
          <p:cNvPr name="TextBox 8" id="8"/>
          <p:cNvSpPr txBox="true"/>
          <p:nvPr/>
        </p:nvSpPr>
        <p:spPr>
          <a:xfrm rot="0">
            <a:off x="5310783" y="862012"/>
            <a:ext cx="3485257"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214/2025</a:t>
            </a:r>
          </a:p>
        </p:txBody>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404099" y="383894"/>
            <a:ext cx="18287980" cy="10287000"/>
          </a:xfrm>
          <a:custGeom>
            <a:avLst/>
            <a:gdLst/>
            <a:ahLst/>
            <a:cxnLst/>
            <a:rect r="r" b="b" t="t" l="l"/>
            <a:pathLst>
              <a:path h="10287000" w="18287980">
                <a:moveTo>
                  <a:pt x="0" y="0"/>
                </a:moveTo>
                <a:lnTo>
                  <a:pt x="18287980" y="0"/>
                </a:lnTo>
                <a:lnTo>
                  <a:pt x="18287980" y="10287000"/>
                </a:lnTo>
                <a:lnTo>
                  <a:pt x="0" y="10287000"/>
                </a:lnTo>
                <a:lnTo>
                  <a:pt x="0" y="0"/>
                </a:lnTo>
                <a:close/>
              </a:path>
            </a:pathLst>
          </a:custGeom>
          <a:blipFill>
            <a:blip r:embed="rId2"/>
            <a:stretch>
              <a:fillRect l="0" t="0" r="0" b="0"/>
            </a:stretch>
          </a:blipFill>
        </p:spPr>
      </p:sp>
      <p:sp>
        <p:nvSpPr>
          <p:cNvPr name="AutoShape 3" id="3"/>
          <p:cNvSpPr/>
          <p:nvPr/>
        </p:nvSpPr>
        <p:spPr>
          <a:xfrm rot="-3853533">
            <a:off x="9976444" y="3208228"/>
            <a:ext cx="14147724" cy="6623644"/>
          </a:xfrm>
          <a:prstGeom prst="rect">
            <a:avLst/>
          </a:prstGeom>
          <a:solidFill>
            <a:srgbClr val="FF700A"/>
          </a:solidFill>
        </p:spPr>
      </p:sp>
      <p:sp>
        <p:nvSpPr>
          <p:cNvPr name="AutoShape 4" id="4"/>
          <p:cNvSpPr/>
          <p:nvPr/>
        </p:nvSpPr>
        <p:spPr>
          <a:xfrm rot="3658010">
            <a:off x="12105690" y="888094"/>
            <a:ext cx="11651355" cy="5375279"/>
          </a:xfrm>
          <a:prstGeom prst="rect">
            <a:avLst/>
          </a:prstGeom>
          <a:solidFill>
            <a:srgbClr val="02051A"/>
          </a:solidFill>
        </p:spPr>
      </p:sp>
      <p:grpSp>
        <p:nvGrpSpPr>
          <p:cNvPr name="Group 5" id="5"/>
          <p:cNvGrpSpPr/>
          <p:nvPr/>
        </p:nvGrpSpPr>
        <p:grpSpPr>
          <a:xfrm rot="0">
            <a:off x="1028700" y="515928"/>
            <a:ext cx="12161801" cy="9255145"/>
            <a:chOff x="0" y="0"/>
            <a:chExt cx="13501167" cy="10274404"/>
          </a:xfrm>
        </p:grpSpPr>
        <p:sp>
          <p:nvSpPr>
            <p:cNvPr name="Freeform 6" id="6"/>
            <p:cNvSpPr/>
            <p:nvPr/>
          </p:nvSpPr>
          <p:spPr>
            <a:xfrm flipH="false" flipV="false" rot="0">
              <a:off x="0" y="0"/>
              <a:ext cx="13501168" cy="10274404"/>
            </a:xfrm>
            <a:custGeom>
              <a:avLst/>
              <a:gdLst/>
              <a:ahLst/>
              <a:cxnLst/>
              <a:rect r="r" b="b" t="t" l="l"/>
              <a:pathLst>
                <a:path h="10274404" w="13501168">
                  <a:moveTo>
                    <a:pt x="0" y="0"/>
                  </a:moveTo>
                  <a:lnTo>
                    <a:pt x="0" y="10274404"/>
                  </a:lnTo>
                  <a:lnTo>
                    <a:pt x="13501168" y="10274404"/>
                  </a:lnTo>
                  <a:lnTo>
                    <a:pt x="13501168" y="0"/>
                  </a:lnTo>
                  <a:lnTo>
                    <a:pt x="0" y="0"/>
                  </a:lnTo>
                  <a:close/>
                  <a:moveTo>
                    <a:pt x="13440208" y="10213444"/>
                  </a:moveTo>
                  <a:lnTo>
                    <a:pt x="59690" y="10213444"/>
                  </a:lnTo>
                  <a:lnTo>
                    <a:pt x="59690" y="59690"/>
                  </a:lnTo>
                  <a:lnTo>
                    <a:pt x="13440208" y="59690"/>
                  </a:lnTo>
                  <a:lnTo>
                    <a:pt x="13440208" y="10213444"/>
                  </a:lnTo>
                  <a:close/>
                </a:path>
              </a:pathLst>
            </a:custGeom>
            <a:solidFill>
              <a:srgbClr val="FF700A"/>
            </a:solidFill>
          </p:spPr>
        </p:sp>
      </p:grpSp>
      <p:sp>
        <p:nvSpPr>
          <p:cNvPr name="TextBox 7" id="7"/>
          <p:cNvSpPr txBox="true"/>
          <p:nvPr/>
        </p:nvSpPr>
        <p:spPr>
          <a:xfrm rot="0">
            <a:off x="1104082" y="1588256"/>
            <a:ext cx="11650085" cy="5322088"/>
          </a:xfrm>
          <a:prstGeom prst="rect">
            <a:avLst/>
          </a:prstGeom>
        </p:spPr>
        <p:txBody>
          <a:bodyPr anchor="t" rtlCol="false" tIns="0" lIns="0" bIns="0" rIns="0">
            <a:spAutoFit/>
          </a:bodyPr>
          <a:lstStyle/>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Art. 263. São contribuintes das operações de que trata este Capítulo:</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 - o alienante de bem imóvel, na alienação de bem imóvel ou de direito a ele relativo;</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II - aquele que cede, institui ou transmite direitos reais sobre bens imóveis, na cessão ou no ato oneroso instituidor ou translativo de direitos reais sobre bens imóveis, exceto os de garantia;</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III - o locador, o cedente ou o arrendador, na locação, cessão onerosa ou arrendamento de bem imóvel;</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IV - o adquirente, no caso de adjudicação, remição e arrematação em leilão judicial de bem imóvel;</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V - o prestador de serviços de construção;</a:t>
            </a:r>
          </a:p>
          <a:p>
            <a:pPr algn="just">
              <a:lnSpc>
                <a:spcPts val="3019"/>
              </a:lnSpc>
            </a:pPr>
            <a:r>
              <a:rPr lang="en-US" sz="2187">
                <a:solidFill>
                  <a:srgbClr val="02051A"/>
                </a:solidFill>
                <a:latin typeface="Montserrat"/>
                <a:ea typeface="Montserrat"/>
                <a:cs typeface="Montserrat"/>
                <a:sym typeface="Montserrat"/>
              </a:rPr>
              <a:t> </a:t>
            </a:r>
            <a:r>
              <a:rPr lang="en-US" sz="2187" b="true">
                <a:solidFill>
                  <a:srgbClr val="02051A"/>
                </a:solidFill>
                <a:latin typeface="Montserrat Medium"/>
                <a:ea typeface="Montserrat Medium"/>
                <a:cs typeface="Montserrat Medium"/>
                <a:sym typeface="Montserrat Medium"/>
              </a:rPr>
              <a:t>VI - o prestador de serviços de administração e intermediação de bem imóvel.</a:t>
            </a:r>
          </a:p>
          <a:p>
            <a:pPr algn="just">
              <a:lnSpc>
                <a:spcPts val="3019"/>
              </a:lnSpc>
            </a:pPr>
          </a:p>
        </p:txBody>
      </p:sp>
      <p:sp>
        <p:nvSpPr>
          <p:cNvPr name="TextBox 8" id="8"/>
          <p:cNvSpPr txBox="true"/>
          <p:nvPr/>
        </p:nvSpPr>
        <p:spPr>
          <a:xfrm rot="0">
            <a:off x="5310783" y="862012"/>
            <a:ext cx="3485257" cy="333375"/>
          </a:xfrm>
          <a:prstGeom prst="rect">
            <a:avLst/>
          </a:prstGeom>
        </p:spPr>
        <p:txBody>
          <a:bodyPr anchor="t" rtlCol="false" tIns="0" lIns="0" bIns="0" rIns="0">
            <a:spAutoFit/>
          </a:bodyPr>
          <a:lstStyle/>
          <a:p>
            <a:pPr algn="ctr">
              <a:lnSpc>
                <a:spcPts val="2639"/>
              </a:lnSpc>
              <a:spcBef>
                <a:spcPct val="0"/>
              </a:spcBef>
            </a:pPr>
            <a:r>
              <a:rPr lang="en-US" b="true" sz="2199">
                <a:solidFill>
                  <a:srgbClr val="02051A"/>
                </a:solidFill>
                <a:latin typeface="Montserrat Bold"/>
                <a:ea typeface="Montserrat Bold"/>
                <a:cs typeface="Montserrat Bold"/>
                <a:sym typeface="Montserrat Bold"/>
              </a:rPr>
              <a:t>BENS IMÓVEIS 214/2025</a:t>
            </a:r>
          </a:p>
        </p:txBody>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bg>
      <p:bgPr>
        <a:solidFill>
          <a:srgbClr val="FFFEFE"/>
        </a:solidFill>
      </p:bgPr>
    </p:bg>
    <p:spTree>
      <p:nvGrpSpPr>
        <p:cNvPr id="1" name=""/>
        <p:cNvGrpSpPr/>
        <p:nvPr/>
      </p:nvGrpSpPr>
      <p:grpSpPr>
        <a:xfrm>
          <a:off x="0" y="0"/>
          <a:ext cx="0" cy="0"/>
          <a:chOff x="0" y="0"/>
          <a:chExt cx="0" cy="0"/>
        </a:xfrm>
      </p:grpSpPr>
      <p:sp>
        <p:nvSpPr>
          <p:cNvPr name="Freeform 2" id="2"/>
          <p:cNvSpPr/>
          <p:nvPr/>
        </p:nvSpPr>
        <p:spPr>
          <a:xfrm flipH="false" flipV="false" rot="0">
            <a:off x="2932981" y="1028700"/>
            <a:ext cx="12422038" cy="8229600"/>
          </a:xfrm>
          <a:custGeom>
            <a:avLst/>
            <a:gdLst/>
            <a:ahLst/>
            <a:cxnLst/>
            <a:rect r="r" b="b" t="t" l="l"/>
            <a:pathLst>
              <a:path h="8229600" w="12422038">
                <a:moveTo>
                  <a:pt x="0" y="0"/>
                </a:moveTo>
                <a:lnTo>
                  <a:pt x="12422038" y="0"/>
                </a:lnTo>
                <a:lnTo>
                  <a:pt x="12422038"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511111" y="0"/>
            <a:ext cx="20150710" cy="10287000"/>
          </a:xfrm>
          <a:custGeom>
            <a:avLst/>
            <a:gdLst/>
            <a:ahLst/>
            <a:cxnLst/>
            <a:rect r="r" b="b" t="t" l="l"/>
            <a:pathLst>
              <a:path h="10287000" w="20150710">
                <a:moveTo>
                  <a:pt x="0" y="0"/>
                </a:moveTo>
                <a:lnTo>
                  <a:pt x="20150710" y="0"/>
                </a:lnTo>
                <a:lnTo>
                  <a:pt x="20150710" y="10287000"/>
                </a:lnTo>
                <a:lnTo>
                  <a:pt x="0" y="10287000"/>
                </a:lnTo>
                <a:lnTo>
                  <a:pt x="0" y="0"/>
                </a:lnTo>
                <a:close/>
              </a:path>
            </a:pathLst>
          </a:custGeom>
          <a:blipFill>
            <a:blip r:embed="rId3"/>
            <a:stretch>
              <a:fillRect l="-670" t="0" r="-67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DAGn1tezw5c</dc:identifier>
  <dcterms:modified xsi:type="dcterms:W3CDTF">2011-08-01T06:04:30Z</dcterms:modified>
  <cp:revision>1</cp:revision>
  <dc:title>Regimes Diferenciados, Específicos e Favorecidos 05-25</dc:title>
</cp:coreProperties>
</file>